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397" r:id="rId3"/>
    <p:sldId id="369" r:id="rId5"/>
    <p:sldId id="370" r:id="rId6"/>
    <p:sldId id="383" r:id="rId7"/>
    <p:sldId id="457" r:id="rId8"/>
    <p:sldId id="454" r:id="rId9"/>
    <p:sldId id="455" r:id="rId10"/>
    <p:sldId id="439" r:id="rId11"/>
    <p:sldId id="436" r:id="rId12"/>
    <p:sldId id="452" r:id="rId13"/>
    <p:sldId id="456" r:id="rId14"/>
    <p:sldId id="447" r:id="rId15"/>
    <p:sldId id="477" r:id="rId16"/>
    <p:sldId id="493" r:id="rId17"/>
    <p:sldId id="450" r:id="rId18"/>
    <p:sldId id="449" r:id="rId19"/>
    <p:sldId id="490" r:id="rId20"/>
    <p:sldId id="445" r:id="rId21"/>
    <p:sldId id="3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C6C00"/>
    <a:srgbClr val="385D8B"/>
    <a:srgbClr val="BFBFBF"/>
    <a:srgbClr val="F79646"/>
    <a:srgbClr val="E46C0A"/>
    <a:srgbClr val="D29034"/>
    <a:srgbClr val="1F497D"/>
    <a:srgbClr val="E0690C"/>
    <a:srgbClr val="7F7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364" autoAdjust="0"/>
  </p:normalViewPr>
  <p:slideViewPr>
    <p:cSldViewPr>
      <p:cViewPr varScale="1">
        <p:scale>
          <a:sx n="86" d="100"/>
          <a:sy n="86" d="100"/>
        </p:scale>
        <p:origin x="533" y="62"/>
      </p:cViewPr>
      <p:guideLst>
        <p:guide orient="horz" pos="25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78"/>
      </p:cViewPr>
      <p:guideLst>
        <p:guide orient="horz" pos="328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E0ACB-288A-4E97-944B-5F66CFE3E6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BE32-E041-4BA9-9D8E-48B4461A0C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太难了，我太难了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当我们的</a:t>
            </a:r>
            <a:r>
              <a:rPr lang="en-US" altLang="zh-CN"/>
              <a:t>DispatcherServlet</a:t>
            </a:r>
            <a:r>
              <a:rPr lang="zh-CN" altLang="en-US"/>
              <a:t>初始化完成之后，我们就可以向服务器发送请求了。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这种处理流程图大家应该都见过，我们的请求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在DispatcherServlet的</a:t>
            </a:r>
            <a:r>
              <a:rPr lang="en-US" altLang="zh-CN"/>
              <a:t>doDispatch()</a:t>
            </a:r>
            <a:r>
              <a:rPr lang="zh-CN" altLang="en-US"/>
              <a:t>方法中调用了一个</a:t>
            </a:r>
            <a:r>
              <a:rPr lang="en-US" altLang="zh-CN"/>
              <a:t>getHandler</a:t>
            </a:r>
            <a:r>
              <a:rPr lang="zh-CN" altLang="en-US"/>
              <a:t>方法，这个</a:t>
            </a:r>
            <a:r>
              <a:rPr lang="en-US" altLang="zh-CN"/>
              <a:t>getHandler()</a:t>
            </a:r>
            <a:r>
              <a:rPr lang="zh-CN" altLang="en-US"/>
              <a:t>方法会返回一个HandlerExecutionChain。HandlerExecutionChain其实就是对拦截器和</a:t>
            </a:r>
            <a:r>
              <a:rPr lang="en-US" altLang="zh-CN"/>
              <a:t>Controller</a:t>
            </a:r>
            <a:r>
              <a:rPr lang="zh-CN" altLang="en-US"/>
              <a:t>的封装所组成的执行链。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getHandler()</a:t>
            </a:r>
            <a:r>
              <a:rPr lang="zh-CN" altLang="en-US"/>
              <a:t>怎么拿到对应的</a:t>
            </a:r>
            <a:r>
              <a:rPr lang="en-US" altLang="zh-CN"/>
              <a:t>Controller</a:t>
            </a:r>
            <a:r>
              <a:rPr lang="zh-CN" altLang="en-US"/>
              <a:t>的：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HandlerMethod</a:t>
            </a:r>
            <a:r>
              <a:rPr lang="zh-CN" altLang="en-US"/>
              <a:t>类中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我们现在在实际开发中通常都不会直接使用</a:t>
            </a:r>
            <a:r>
              <a:rPr lang="en-US" altLang="zh-CN"/>
              <a:t>SpringMVC</a:t>
            </a:r>
            <a:r>
              <a:rPr lang="zh-CN" altLang="en-US"/>
              <a:t>而是采用</a:t>
            </a:r>
            <a:r>
              <a:rPr lang="en-US" altLang="zh-CN"/>
              <a:t>SpringBoot</a:t>
            </a:r>
            <a:r>
              <a:rPr lang="zh-CN" altLang="en-US"/>
              <a:t>，因为</a:t>
            </a:r>
            <a:r>
              <a:rPr lang="en-US" altLang="zh-CN"/>
              <a:t>SpringBoot</a:t>
            </a:r>
            <a:r>
              <a:rPr lang="zh-CN" altLang="en-US"/>
              <a:t>有很多的优点，比如</a:t>
            </a:r>
            <a:r>
              <a:rPr lang="en-US" altLang="zh-CN"/>
              <a:t>...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简化部署</a:t>
            </a:r>
            <a:r>
              <a:rPr lang="en-US" altLang="zh-CN"/>
              <a:t>-&gt;web</a:t>
            </a:r>
            <a:r>
              <a:rPr lang="zh-CN" altLang="en-US"/>
              <a:t>项目</a:t>
            </a:r>
            <a:r>
              <a:rPr lang="zh-CN" altLang="en-US"/>
              <a:t>不需要部署到</a:t>
            </a:r>
            <a:r>
              <a:rPr lang="en-US" altLang="zh-CN"/>
              <a:t>Tomcat</a:t>
            </a:r>
            <a:r>
              <a:rPr lang="zh-CN" altLang="en-US"/>
              <a:t>上</a:t>
            </a:r>
            <a:endParaRPr lang="zh-CN" altLang="en-US"/>
          </a:p>
          <a:p>
            <a:r>
              <a:rPr lang="zh-CN" altLang="en-US"/>
              <a:t>简化配置</a:t>
            </a:r>
            <a:r>
              <a:rPr lang="en-US" altLang="zh-CN"/>
              <a:t>-&gt;</a:t>
            </a:r>
            <a:r>
              <a:rPr lang="zh-CN" altLang="en-US"/>
              <a:t>不需要一堆的</a:t>
            </a:r>
            <a:r>
              <a:rPr lang="en-US" altLang="zh-CN"/>
              <a:t>xml</a:t>
            </a:r>
            <a:r>
              <a:rPr lang="zh-CN" altLang="en-US"/>
              <a:t>进行配置</a:t>
            </a:r>
            <a:endParaRPr lang="zh-CN" altLang="en-US"/>
          </a:p>
          <a:p>
            <a:r>
              <a:rPr lang="zh-CN" altLang="en-US"/>
              <a:t>集成方便</a:t>
            </a:r>
            <a:r>
              <a:rPr lang="en-US" altLang="zh-CN"/>
              <a:t>-&gt;xxx-starter</a:t>
            </a:r>
            <a:r>
              <a:rPr lang="zh-CN" altLang="en-US"/>
              <a:t>即可</a:t>
            </a:r>
            <a:r>
              <a:rPr lang="zh-CN" altLang="en-US"/>
              <a:t>集成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我们在使用</a:t>
            </a:r>
            <a:r>
              <a:rPr lang="en-US" altLang="zh-CN"/>
              <a:t>SpringBoot</a:t>
            </a:r>
            <a:r>
              <a:rPr lang="zh-CN" altLang="en-US"/>
              <a:t>进行</a:t>
            </a:r>
            <a:r>
              <a:rPr lang="en-US" altLang="zh-CN"/>
              <a:t>Web</a:t>
            </a:r>
            <a:r>
              <a:rPr lang="zh-CN" altLang="en-US"/>
              <a:t>开发的时候，通常需要引入一个</a:t>
            </a:r>
            <a:r>
              <a:rPr lang="en-US" altLang="zh-CN"/>
              <a:t>spring-boot-starter-web</a:t>
            </a:r>
            <a:r>
              <a:rPr lang="zh-CN" altLang="en-US"/>
              <a:t>的</a:t>
            </a:r>
            <a:r>
              <a:rPr lang="en-US" altLang="zh-CN"/>
              <a:t>jar</a:t>
            </a:r>
            <a:r>
              <a:rPr lang="zh-CN" altLang="en-US"/>
              <a:t>包，在这个包里面其实就已经集成了</a:t>
            </a:r>
            <a:r>
              <a:rPr lang="en-US" altLang="zh-CN"/>
              <a:t>Tomcat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我们可以看到这个包引入了tomcat运行所需的最核心的tomcat-embed-core等jar包。我们在执行SpringApplication.run()方法的时候，SpringBoot就会帮我们去初始化Tomcat，设置IP、端口等信息，然后执行tomcat.start()方法启动</a:t>
            </a:r>
            <a:r>
              <a:rPr lang="en-US" altLang="zh-CN"/>
              <a:t>tomcat</a:t>
            </a:r>
            <a:r>
              <a:rPr lang="zh-CN" altLang="en-US"/>
              <a:t>，</a:t>
            </a:r>
            <a:r>
              <a:rPr lang="en-US" altLang="zh-CN"/>
              <a:t>tomcat</a:t>
            </a:r>
            <a:r>
              <a:rPr lang="zh-CN" altLang="en-US"/>
              <a:t>就会帮我们完成前面所说的初始化</a:t>
            </a:r>
            <a:r>
              <a:rPr lang="en-US" altLang="zh-CN"/>
              <a:t>Context</a:t>
            </a:r>
            <a:r>
              <a:rPr lang="zh-CN" altLang="en-US"/>
              <a:t>容器、包装</a:t>
            </a:r>
            <a:r>
              <a:rPr lang="en-US" altLang="zh-CN"/>
              <a:t>Servlet</a:t>
            </a:r>
            <a:r>
              <a:rPr lang="zh-CN" altLang="en-US"/>
              <a:t>等一系列的操作。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有了</a:t>
            </a:r>
            <a:r>
              <a:rPr lang="en-US" altLang="zh-CN"/>
              <a:t>Tomcat</a:t>
            </a:r>
            <a:r>
              <a:rPr lang="zh-CN" altLang="en-US"/>
              <a:t>之后，我们就可以去使用</a:t>
            </a:r>
            <a:r>
              <a:rPr lang="en-US" altLang="zh-CN"/>
              <a:t>SpringMVC</a:t>
            </a:r>
            <a:r>
              <a:rPr lang="zh-CN" altLang="en-US"/>
              <a:t>去进行</a:t>
            </a:r>
            <a:r>
              <a:rPr lang="en-US" altLang="zh-CN"/>
              <a:t>Web</a:t>
            </a:r>
            <a:r>
              <a:rPr lang="zh-CN" altLang="en-US"/>
              <a:t>开发了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SpringBoot</a:t>
            </a:r>
            <a:r>
              <a:rPr lang="zh-CN" altLang="en-US"/>
              <a:t>如何通过无配置的形式进行开发的？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SpringMVC</a:t>
            </a:r>
            <a:r>
              <a:rPr lang="zh-CN" altLang="en-US"/>
              <a:t>的官网上，有这么一段代码，它所说的就是通过</a:t>
            </a:r>
            <a:r>
              <a:rPr lang="en-US" altLang="zh-CN"/>
              <a:t>JavaC</a:t>
            </a:r>
            <a:r>
              <a:rPr lang="en-US" altLang="zh-CN"/>
              <a:t>onfig</a:t>
            </a:r>
            <a:r>
              <a:rPr lang="zh-CN" altLang="en-US"/>
              <a:t>来进行</a:t>
            </a:r>
            <a:r>
              <a:rPr lang="en-US" altLang="zh-CN"/>
              <a:t>SpringMVC</a:t>
            </a:r>
            <a:r>
              <a:rPr lang="zh-CN" altLang="en-US"/>
              <a:t>的配置。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refresh()</a:t>
            </a:r>
            <a:r>
              <a:rPr lang="zh-CN" altLang="en-US"/>
              <a:t>：</a:t>
            </a:r>
            <a:r>
              <a:rPr lang="en-US" altLang="zh-CN"/>
              <a:t>刷新容器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Servlet</a:t>
            </a:r>
            <a:r>
              <a:rPr lang="zh-CN" altLang="en-US"/>
              <a:t>大家都很熟悉，翻译过来就是小服务程序或服务连接器，它是</a:t>
            </a:r>
            <a:r>
              <a:rPr lang="en-US" altLang="zh-CN"/>
              <a:t>java</a:t>
            </a:r>
            <a:r>
              <a:rPr lang="zh-CN" altLang="en-US"/>
              <a:t>中定义的一个接口，通常我们所指的</a:t>
            </a:r>
            <a:r>
              <a:rPr lang="en-US" altLang="zh-CN"/>
              <a:t>Servlet</a:t>
            </a:r>
            <a:r>
              <a:rPr lang="zh-CN" altLang="en-US"/>
              <a:t>包括Servlet接口和其实现类，它是</a:t>
            </a:r>
            <a:r>
              <a:rPr lang="en-US" altLang="zh-CN"/>
              <a:t>java</a:t>
            </a:r>
            <a:r>
              <a:rPr lang="zh-CN" altLang="en-US"/>
              <a:t>定义的进行</a:t>
            </a:r>
            <a:r>
              <a:rPr lang="en-US" altLang="zh-CN"/>
              <a:t>web</a:t>
            </a:r>
            <a:r>
              <a:rPr lang="zh-CN" altLang="en-US"/>
              <a:t>开发的标准。我们可以用它来交互式地浏览和修改数据，生成动态Web内容。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Servlet</a:t>
            </a:r>
            <a:r>
              <a:rPr lang="zh-CN" altLang="en-US"/>
              <a:t>里面主要有三个方法，分别是</a:t>
            </a:r>
            <a:r>
              <a:rPr lang="en-US" altLang="zh-CN"/>
              <a:t>...</a:t>
            </a:r>
            <a:r>
              <a:rPr lang="zh-CN" altLang="en-US"/>
              <a:t>这三个方法构成了</a:t>
            </a:r>
            <a:r>
              <a:rPr lang="en-US" altLang="zh-CN"/>
              <a:t>Servlet</a:t>
            </a:r>
            <a:r>
              <a:rPr lang="zh-CN" altLang="en-US"/>
              <a:t>的一整个</a:t>
            </a:r>
            <a:r>
              <a:rPr lang="zh-CN" altLang="en-US"/>
              <a:t>生命周期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右边是</a:t>
            </a:r>
            <a:r>
              <a:rPr lang="en-US" altLang="zh-CN"/>
              <a:t>Servlet</a:t>
            </a:r>
            <a:r>
              <a:rPr lang="zh-CN" altLang="en-US"/>
              <a:t>的类关系图，在这个类图中我们可以看到一个我们很熟悉的类：</a:t>
            </a:r>
            <a:r>
              <a:rPr lang="en-US" altLang="zh-CN"/>
              <a:t>HttpServlet</a:t>
            </a:r>
            <a:r>
              <a:rPr lang="zh-CN" altLang="en-US"/>
              <a:t>，我们在使用</a:t>
            </a:r>
            <a:r>
              <a:rPr lang="en-US" altLang="zh-CN"/>
              <a:t>Servlet</a:t>
            </a:r>
            <a:r>
              <a:rPr lang="zh-CN" altLang="en-US"/>
              <a:t>进行开发的时候就会使用到这个类。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当我们使用</a:t>
            </a:r>
            <a:r>
              <a:rPr lang="en-US" altLang="zh-CN"/>
              <a:t>Servlet</a:t>
            </a:r>
            <a:r>
              <a:rPr lang="zh-CN" altLang="en-US"/>
              <a:t>进行开发的时候，我们会首先写一个类去继承</a:t>
            </a:r>
            <a:r>
              <a:rPr lang="en-US" altLang="zh-CN"/>
              <a:t>HttpServlet</a:t>
            </a:r>
            <a:r>
              <a:rPr lang="zh-CN" altLang="en-US"/>
              <a:t>，然后重写</a:t>
            </a:r>
            <a:r>
              <a:rPr lang="en-US" altLang="zh-CN"/>
              <a:t>doGet</a:t>
            </a:r>
            <a:r>
              <a:rPr lang="zh-CN" altLang="en-US"/>
              <a:t>和</a:t>
            </a:r>
            <a:r>
              <a:rPr lang="en-US" altLang="zh-CN"/>
              <a:t>doPost</a:t>
            </a:r>
            <a:r>
              <a:rPr lang="zh-CN" altLang="en-US"/>
              <a:t>方法，在这些方法里面我们可以对请求进行处理。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然后我们需要在</a:t>
            </a:r>
            <a:r>
              <a:rPr lang="en-US" altLang="zh-CN"/>
              <a:t>WEB-INF/web.xml</a:t>
            </a:r>
            <a:r>
              <a:rPr lang="zh-CN" altLang="en-US"/>
              <a:t>下注册这个</a:t>
            </a:r>
            <a:r>
              <a:rPr lang="en-US" altLang="zh-CN"/>
              <a:t>Servlet</a:t>
            </a:r>
            <a:r>
              <a:rPr lang="zh-CN" altLang="en-US"/>
              <a:t>类，声明它的</a:t>
            </a:r>
            <a:r>
              <a:rPr lang="en-US" altLang="zh-CN"/>
              <a:t>url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总的来说就两部：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实现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接口以处理请求 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、在</a:t>
            </a:r>
            <a:r>
              <a:rPr lang="en-US" altLang="zh-CN">
                <a:sym typeface="+mn-ea"/>
              </a:rPr>
              <a:t>web.xml</a:t>
            </a:r>
            <a:r>
              <a:rPr lang="zh-CN" altLang="en-US">
                <a:sym typeface="+mn-ea"/>
              </a:rPr>
              <a:t>下注册这个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类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r>
              <a:rPr lang="zh-CN" altLang="en-US"/>
              <a:t>但是这样我们的请求还是不能进入到</a:t>
            </a:r>
            <a:r>
              <a:rPr lang="en-US" altLang="zh-CN"/>
              <a:t>Servlet</a:t>
            </a:r>
            <a:r>
              <a:rPr lang="zh-CN" altLang="en-US"/>
              <a:t>中，我们还需要把这些代码打包部署到应用服务器中来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Tomcat</a:t>
            </a:r>
            <a:r>
              <a:rPr lang="zh-CN" altLang="en-US"/>
              <a:t>是我们最常见也是最常使用的一个支持</a:t>
            </a:r>
            <a:r>
              <a:rPr lang="en-US" altLang="zh-CN"/>
              <a:t>Servlet</a:t>
            </a:r>
            <a:r>
              <a:rPr lang="zh-CN" altLang="en-US"/>
              <a:t>标准的应用服务器，在</a:t>
            </a:r>
            <a:r>
              <a:rPr lang="en-US" altLang="zh-CN"/>
              <a:t>Tomcat</a:t>
            </a:r>
            <a:r>
              <a:rPr lang="zh-CN" altLang="en-US"/>
              <a:t>启动的时候</a:t>
            </a:r>
            <a:r>
              <a:rPr lang="en-US" altLang="zh-CN"/>
              <a:t>...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了解完</a:t>
            </a:r>
            <a:r>
              <a:rPr lang="en-US" altLang="zh-CN" dirty="0">
                <a:sym typeface="+mn-ea"/>
              </a:rPr>
              <a:t>Servlet</a:t>
            </a:r>
            <a:r>
              <a:rPr lang="zh-CN" altLang="en-US" dirty="0">
                <a:sym typeface="+mn-ea"/>
              </a:rPr>
              <a:t>之后，我们再来看看我们现在所使用</a:t>
            </a:r>
            <a:r>
              <a:rPr lang="en-US" altLang="zh-CN" dirty="0">
                <a:sym typeface="+mn-ea"/>
              </a:rPr>
              <a:t>SpringMVC</a:t>
            </a:r>
            <a:r>
              <a:rPr lang="zh-CN" altLang="en-US" dirty="0">
                <a:sym typeface="+mn-ea"/>
              </a:rPr>
              <a:t>是个什么东西。</a:t>
            </a:r>
            <a:r>
              <a:rPr lang="en-US" altLang="zh-CN" dirty="0">
                <a:sym typeface="+mn-ea"/>
              </a:rPr>
              <a:t>SpringMVC</a:t>
            </a:r>
            <a:r>
              <a:rPr lang="zh-CN" altLang="en-US" dirty="0">
                <a:sym typeface="+mn-ea"/>
              </a:rPr>
              <a:t>是基于</a:t>
            </a:r>
            <a:r>
              <a:rPr lang="en-US" altLang="zh-CN" dirty="0">
                <a:sym typeface="+mn-ea"/>
              </a:rPr>
              <a:t>Servlet</a:t>
            </a:r>
            <a:r>
              <a:rPr lang="zh-CN" altLang="en-US" dirty="0">
                <a:sym typeface="+mn-ea"/>
              </a:rPr>
              <a:t>实现的一个</a:t>
            </a:r>
            <a:r>
              <a:rPr lang="en-US" altLang="zh-CN" dirty="0">
                <a:sym typeface="+mn-ea"/>
              </a:rPr>
              <a:t>MVC</a:t>
            </a:r>
            <a:r>
              <a:rPr lang="zh-CN" altLang="en-US" dirty="0">
                <a:sym typeface="+mn-ea"/>
              </a:rPr>
              <a:t>框架。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说到</a:t>
            </a:r>
            <a:r>
              <a:rPr lang="en-US" altLang="zh-CN" dirty="0">
                <a:sym typeface="+mn-ea"/>
              </a:rPr>
              <a:t>MVC</a:t>
            </a:r>
            <a:r>
              <a:rPr lang="zh-CN" altLang="en-US" dirty="0">
                <a:sym typeface="+mn-ea"/>
              </a:rPr>
              <a:t>想必大家都知道，</a:t>
            </a:r>
            <a:r>
              <a:rPr lang="en-US" altLang="zh-CN" dirty="0">
                <a:sym typeface="+mn-ea"/>
              </a:rPr>
              <a:t>MVC</a:t>
            </a:r>
            <a:r>
              <a:rPr lang="zh-CN" altLang="en-US" dirty="0">
                <a:sym typeface="+mn-ea"/>
              </a:rPr>
              <a:t>其实就是</a:t>
            </a:r>
            <a:r>
              <a:rPr lang="en-US" altLang="zh-CN" dirty="0">
                <a:sym typeface="+mn-ea"/>
              </a:rPr>
              <a:t>View-Model-Controller</a:t>
            </a:r>
            <a:r>
              <a:rPr lang="zh-CN" altLang="en-US" dirty="0">
                <a:sym typeface="+mn-ea"/>
              </a:rPr>
              <a:t>的首字母缩写，它</a:t>
            </a:r>
            <a:r>
              <a:rPr lang="zh-CN" altLang="en-US" dirty="0">
                <a:sym typeface="+mn-ea"/>
              </a:rPr>
              <a:t>使软件用户界面和业务逻辑分离，提高代码的可扩展性、可复用性、可维护性、灵活性</a:t>
            </a:r>
            <a:endParaRPr lang="zh-CN" altLang="en-US" dirty="0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其次，与Spring IoC容器无缝集成，像</a:t>
            </a:r>
            <a:r>
              <a:rPr lang="en-US" altLang="zh-CN"/>
              <a:t>SpringMVC</a:t>
            </a:r>
            <a:r>
              <a:rPr lang="zh-CN" altLang="en-US"/>
              <a:t>中用到的</a:t>
            </a:r>
            <a:r>
              <a:rPr lang="en-US" altLang="zh-CN"/>
              <a:t>Controller</a:t>
            </a:r>
            <a:r>
              <a:rPr lang="zh-CN" altLang="en-US"/>
              <a:t>等等的类就是交给</a:t>
            </a:r>
            <a:r>
              <a:rPr lang="en-US" altLang="zh-CN"/>
              <a:t>Spring IoC</a:t>
            </a:r>
            <a:r>
              <a:rPr lang="zh-CN" altLang="en-US"/>
              <a:t>容器来管理的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并且，</a:t>
            </a:r>
            <a:r>
              <a:rPr lang="en-US" altLang="zh-CN"/>
              <a:t>SpringMVC</a:t>
            </a:r>
            <a:r>
              <a:rPr lang="zh-CN" altLang="en-US"/>
              <a:t>比原生的</a:t>
            </a:r>
            <a:r>
              <a:rPr lang="en-US" altLang="zh-CN"/>
              <a:t>Servlet</a:t>
            </a:r>
            <a:r>
              <a:rPr lang="zh-CN" altLang="en-US"/>
              <a:t>更加易用功能更加强大，比如说</a:t>
            </a:r>
            <a:r>
              <a:rPr lang="en-US" altLang="zh-CN"/>
              <a:t>SpringMVC</a:t>
            </a:r>
            <a:r>
              <a:rPr lang="zh-CN" altLang="en-US"/>
              <a:t>对</a:t>
            </a:r>
            <a:r>
              <a:rPr lang="en-US" altLang="zh-CN"/>
              <a:t>request</a:t>
            </a:r>
            <a:r>
              <a:rPr lang="zh-CN" altLang="en-US"/>
              <a:t>和</a:t>
            </a:r>
            <a:r>
              <a:rPr lang="en-US" altLang="zh-CN"/>
              <a:t>response</a:t>
            </a:r>
            <a:r>
              <a:rPr lang="zh-CN" altLang="en-US"/>
              <a:t>进行的封装，</a:t>
            </a:r>
            <a:r>
              <a:rPr lang="en-US" altLang="zh-CN"/>
              <a:t>@RequestMapping</a:t>
            </a:r>
            <a:r>
              <a:rPr lang="zh-CN" altLang="en-US"/>
              <a:t>等注解的使用，都极大的方便了我们的开发。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想必</a:t>
            </a:r>
            <a:r>
              <a:rPr lang="zh-CN" altLang="en-US"/>
              <a:t>大家对</a:t>
            </a:r>
            <a:r>
              <a:rPr lang="en-US" altLang="zh-CN"/>
              <a:t>SpringMVC</a:t>
            </a:r>
            <a:r>
              <a:rPr lang="zh-CN" altLang="en-US"/>
              <a:t>还是很了解的</a:t>
            </a:r>
            <a:r>
              <a:rPr lang="zh-CN" altLang="en-US"/>
              <a:t>，那我们再来看一看</a:t>
            </a:r>
            <a:r>
              <a:rPr lang="en-US" altLang="zh-CN"/>
              <a:t>SpringMVC</a:t>
            </a:r>
            <a:r>
              <a:rPr lang="zh-CN" altLang="en-US"/>
              <a:t>是怎么使用以及怎么</a:t>
            </a:r>
            <a:r>
              <a:rPr lang="zh-CN" altLang="en-US"/>
              <a:t>实现的。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我们先来回忆一下，我们在进行</a:t>
            </a:r>
            <a:r>
              <a:rPr lang="en-US" altLang="zh-CN"/>
              <a:t>SpringMVC</a:t>
            </a:r>
            <a:r>
              <a:rPr lang="zh-CN" altLang="en-US"/>
              <a:t>的开发是时候，会在</a:t>
            </a:r>
            <a:r>
              <a:rPr lang="en-US" altLang="zh-CN"/>
              <a:t>WEB-INF/web.xml</a:t>
            </a:r>
            <a:r>
              <a:rPr lang="zh-CN" altLang="en-US"/>
              <a:t>下面注册一个</a:t>
            </a:r>
            <a:r>
              <a:rPr lang="en-US" altLang="zh-CN"/>
              <a:t>DispatcherServlet</a:t>
            </a:r>
            <a:r>
              <a:rPr lang="zh-CN" altLang="en-US"/>
              <a:t>，这个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SpringMVC</a:t>
            </a:r>
            <a:r>
              <a:rPr lang="zh-CN" altLang="en-US">
                <a:sym typeface="+mn-ea"/>
              </a:rPr>
              <a:t>帮我们实现的一个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，它的写法就跟我们前面所讲的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是一样的。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-&gt;load-on-startup -&gt;tomcat</a:t>
            </a:r>
            <a:r>
              <a:rPr lang="zh-CN" altLang="en-US">
                <a:sym typeface="+mn-ea"/>
              </a:rPr>
              <a:t>启动的时候就加载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，执行它的</a:t>
            </a:r>
            <a:r>
              <a:rPr lang="en-US" altLang="zh-CN">
                <a:sym typeface="+mn-ea"/>
              </a:rPr>
              <a:t>init()</a:t>
            </a:r>
            <a:r>
              <a:rPr lang="zh-CN" altLang="en-US">
                <a:sym typeface="+mn-ea"/>
              </a:rPr>
              <a:t>方法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-&gt;</a:t>
            </a:r>
            <a:r>
              <a:rPr lang="zh-CN" altLang="en-US">
                <a:sym typeface="+mn-ea"/>
              </a:rPr>
              <a:t>想必大家也猜到了，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其实它就是一个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类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从这个类关系图大家可以看到，我们的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它是继承自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接口的，那从我们前面对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的学习可以知道，</a:t>
            </a:r>
            <a:r>
              <a:rPr lang="en-US" altLang="zh-CN">
                <a:sym typeface="+mn-ea"/>
              </a:rPr>
              <a:t>Servlet</a:t>
            </a:r>
            <a:r>
              <a:rPr lang="zh-CN" altLang="en-US">
                <a:sym typeface="+mn-ea"/>
              </a:rPr>
              <a:t>会执行一个</a:t>
            </a:r>
            <a:r>
              <a:rPr lang="en-US" altLang="zh-CN">
                <a:sym typeface="+mn-ea"/>
              </a:rPr>
              <a:t>init()</a:t>
            </a:r>
            <a:r>
              <a:rPr lang="zh-CN" altLang="en-US">
                <a:sym typeface="+mn-ea"/>
              </a:rPr>
              <a:t>方法进行初始化操作，同样的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也会去执行</a:t>
            </a:r>
            <a:r>
              <a:rPr lang="en-US" altLang="zh-CN">
                <a:sym typeface="+mn-ea"/>
              </a:rPr>
              <a:t>init()</a:t>
            </a:r>
            <a:r>
              <a:rPr lang="zh-CN" altLang="en-US">
                <a:sym typeface="+mn-ea"/>
              </a:rPr>
              <a:t>方法进行初始化，并且我们在</a:t>
            </a:r>
            <a:r>
              <a:rPr lang="en-US" altLang="zh-CN">
                <a:sym typeface="+mn-ea"/>
              </a:rPr>
              <a:t>web.xml</a:t>
            </a:r>
            <a:r>
              <a:rPr lang="zh-CN" altLang="en-US">
                <a:sym typeface="+mn-ea"/>
              </a:rPr>
              <a:t>中配置了</a:t>
            </a:r>
            <a:r>
              <a:rPr lang="en-US" altLang="zh-CN">
                <a:sym typeface="+mn-ea"/>
              </a:rPr>
              <a:t>load-on-startup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tomcat</a:t>
            </a:r>
            <a:r>
              <a:rPr lang="zh-CN" altLang="en-US">
                <a:sym typeface="+mn-ea"/>
              </a:rPr>
              <a:t>会在启动的时候就加载</a:t>
            </a:r>
            <a:r>
              <a:rPr lang="en-US" altLang="zh-CN">
                <a:sym typeface="+mn-ea"/>
              </a:rPr>
              <a:t>DispatcherServlet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init()</a:t>
            </a:r>
            <a:r>
              <a:rPr lang="zh-CN" altLang="en-US">
                <a:sym typeface="+mn-ea"/>
              </a:rPr>
              <a:t>方法。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0" y="5700630"/>
            <a:ext cx="12192000" cy="212090"/>
            <a:chOff x="0" y="5700630"/>
            <a:chExt cx="12192000" cy="212090"/>
          </a:xfrm>
        </p:grpSpPr>
        <p:sp>
          <p:nvSpPr>
            <p:cNvPr id="27" name="矩形 26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29" name="圆角矩形 28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 userDrawn="1"/>
          </p:nvSpPr>
          <p:spPr>
            <a:xfrm rot="10800000">
              <a:off x="8079104" y="5755240"/>
              <a:ext cx="3993559" cy="10287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0" y="5755239"/>
              <a:ext cx="767408" cy="102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40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蓝色版"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01</a:t>
            </a:r>
            <a:endParaRPr lang="zh-CN" altLang="en-US" dirty="0"/>
          </a:p>
        </p:txBody>
      </p:sp>
      <p:sp>
        <p:nvSpPr>
          <p:cNvPr id="18" name="副标题 17"/>
          <p:cNvSpPr>
            <a:spLocks noGrp="1"/>
          </p:cNvSpPr>
          <p:nvPr>
            <p:ph type="subTitle" idx="1" hasCustomPrompt="1"/>
          </p:nvPr>
        </p:nvSpPr>
        <p:spPr>
          <a:xfrm>
            <a:off x="1828800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YOUR TITLE</a:t>
            </a:r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036094" y="494188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白色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18" name="副标题 17"/>
          <p:cNvSpPr>
            <a:spLocks noGrp="1"/>
          </p:cNvSpPr>
          <p:nvPr>
            <p:ph type="subTitle" idx="1" hasCustomPrompt="1"/>
          </p:nvPr>
        </p:nvSpPr>
        <p:spPr>
          <a:xfrm>
            <a:off x="1777365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YOUR TITLE</a:t>
            </a:r>
            <a:endParaRPr lang="zh-CN" altLang="en-US" dirty="0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3000375" y="494188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1143000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1" hasCustomPrompt="1"/>
          </p:nvPr>
        </p:nvSpPr>
        <p:spPr>
          <a:xfrm>
            <a:off x="767408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点击输入本栏的具体文字，简明扼要的说明分项内容，此为概念图解，请根据您的具体内容酌情修改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31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4944219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3" hasCustomPrompt="1"/>
          </p:nvPr>
        </p:nvSpPr>
        <p:spPr>
          <a:xfrm>
            <a:off x="5016227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点击输入本栏的具体文字，简明扼要的说明分项内容，此为概念图解，请根据您的具体内容酌情修改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5015880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点击输入本栏的具体文字，简明扼要的说明分项内容，此为概念图解，请根据您的具体内容酌情修改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39" name="文本占位符 27"/>
          <p:cNvSpPr>
            <a:spLocks noGrp="1"/>
          </p:cNvSpPr>
          <p:nvPr>
            <p:ph type="body" sz="quarter" idx="16" hasCustomPrompt="1"/>
          </p:nvPr>
        </p:nvSpPr>
        <p:spPr>
          <a:xfrm>
            <a:off x="8832651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8904659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点击输入本栏的具体文字，简明扼要的说明分项内容，此为概念图解，请根据您的具体内容酌情修改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1" name="文本占位符 27"/>
          <p:cNvSpPr>
            <a:spLocks noGrp="1"/>
          </p:cNvSpPr>
          <p:nvPr>
            <p:ph type="body" sz="quarter" idx="18" hasCustomPrompt="1"/>
          </p:nvPr>
        </p:nvSpPr>
        <p:spPr>
          <a:xfrm>
            <a:off x="8832304" y="2780928"/>
            <a:ext cx="2447925" cy="43204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904312" y="3212976"/>
            <a:ext cx="2304256" cy="1439862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点击输入本栏的具体文字，简明扼要的说明分项内容，此为概念图解，请根据您的具体内容酌情修改</a:t>
            </a:r>
            <a:r>
              <a:rPr lang="en-US" altLang="zh-CN"/>
              <a:t>.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1143000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215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</a:t>
            </a: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600" y="1061864"/>
            <a:ext cx="10972800" cy="854968"/>
          </a:xfrm>
          <a:prstGeom prst="rect">
            <a:avLst/>
          </a:prstGeom>
          <a:noFill/>
        </p:spPr>
        <p:txBody>
          <a:bodyPr/>
          <a:lstStyle>
            <a:lvl1pPr algn="ctr">
              <a:defRPr sz="3200" b="1">
                <a:solidFill>
                  <a:srgbClr val="E0690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1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7608168" y="2132856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7608888" y="2636912"/>
            <a:ext cx="4464050" cy="1296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点击输入本栏的具体文字，简明扼要的说明分项内容，此为概念图解，请根据具体内容酌情修改点击输入本栏的具体文字，简明扼要的说明分项内容，此为概念图解，请根据具体内容酌情修改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7176120" y="4221088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6" name="文本占位符 28"/>
          <p:cNvSpPr>
            <a:spLocks noGrp="1"/>
          </p:cNvSpPr>
          <p:nvPr>
            <p:ph type="body" sz="quarter" idx="15" hasCustomPrompt="1"/>
          </p:nvPr>
        </p:nvSpPr>
        <p:spPr>
          <a:xfrm>
            <a:off x="7176840" y="4725144"/>
            <a:ext cx="4464050" cy="1296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点击输入本栏的具体文字，简明扼要的说明分项内容，此为概念图解，请根据具体内容酌情修改点击输入本栏的具体文字，简明扼要的说明分项内容，此为概念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23" name="图片占位符 4"/>
          <p:cNvSpPr>
            <a:spLocks noGrp="1"/>
          </p:cNvSpPr>
          <p:nvPr>
            <p:ph type="pic" sz="quarter" idx="16"/>
          </p:nvPr>
        </p:nvSpPr>
        <p:spPr>
          <a:xfrm>
            <a:off x="-18648" y="2060848"/>
            <a:ext cx="5970632" cy="3456384"/>
          </a:xfrm>
          <a:custGeom>
            <a:avLst/>
            <a:gdLst/>
            <a:ahLst/>
            <a:cxnLst/>
            <a:rect l="l" t="t" r="r" b="b"/>
            <a:pathLst>
              <a:path w="5970632" h="3456384">
                <a:moveTo>
                  <a:pt x="0" y="0"/>
                </a:moveTo>
                <a:lnTo>
                  <a:pt x="4818504" y="0"/>
                </a:lnTo>
                <a:lnTo>
                  <a:pt x="5970632" y="0"/>
                </a:lnTo>
                <a:lnTo>
                  <a:pt x="4818504" y="3456384"/>
                </a:lnTo>
                <a:lnTo>
                  <a:pt x="0" y="3456384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11424" y="1184124"/>
            <a:ext cx="5083129" cy="4693148"/>
          </a:xfrm>
          <a:custGeom>
            <a:avLst/>
            <a:gdLst/>
            <a:ahLst/>
            <a:cxnLst/>
            <a:rect l="l" t="t" r="r" b="b"/>
            <a:pathLst>
              <a:path w="5083129" h="4693148">
                <a:moveTo>
                  <a:pt x="1122104" y="0"/>
                </a:moveTo>
                <a:lnTo>
                  <a:pt x="3858408" y="0"/>
                </a:lnTo>
                <a:lnTo>
                  <a:pt x="3858408" y="6481"/>
                </a:lnTo>
                <a:lnTo>
                  <a:pt x="5083129" y="6481"/>
                </a:lnTo>
                <a:lnTo>
                  <a:pt x="3858408" y="4675254"/>
                </a:lnTo>
                <a:lnTo>
                  <a:pt x="3858408" y="4687888"/>
                </a:lnTo>
                <a:lnTo>
                  <a:pt x="3855094" y="4687888"/>
                </a:lnTo>
                <a:lnTo>
                  <a:pt x="3853714" y="4693148"/>
                </a:lnTo>
                <a:lnTo>
                  <a:pt x="3853714" y="4687888"/>
                </a:lnTo>
                <a:lnTo>
                  <a:pt x="3600400" y="4687888"/>
                </a:lnTo>
                <a:lnTo>
                  <a:pt x="3600400" y="4688930"/>
                </a:lnTo>
                <a:lnTo>
                  <a:pt x="1113218" y="4688930"/>
                </a:lnTo>
                <a:lnTo>
                  <a:pt x="1113218" y="4682467"/>
                </a:lnTo>
                <a:lnTo>
                  <a:pt x="0" y="4682467"/>
                </a:lnTo>
                <a:lnTo>
                  <a:pt x="1113218" y="26256"/>
                </a:lnTo>
                <a:lnTo>
                  <a:pt x="1113218" y="13656"/>
                </a:lnTo>
                <a:lnTo>
                  <a:pt x="1116230" y="13656"/>
                </a:lnTo>
                <a:lnTo>
                  <a:pt x="1117485" y="8410"/>
                </a:lnTo>
                <a:lnTo>
                  <a:pt x="1117485" y="13656"/>
                </a:lnTo>
                <a:lnTo>
                  <a:pt x="1122104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537884" y="1189305"/>
            <a:ext cx="4104446" cy="2284145"/>
          </a:xfrm>
          <a:custGeom>
            <a:avLst/>
            <a:gdLst/>
            <a:ahLst/>
            <a:cxnLst/>
            <a:rect l="l" t="t" r="r" b="b"/>
            <a:pathLst>
              <a:path w="4104446" h="2284145">
                <a:moveTo>
                  <a:pt x="548707" y="0"/>
                </a:moveTo>
                <a:lnTo>
                  <a:pt x="3285011" y="0"/>
                </a:lnTo>
                <a:lnTo>
                  <a:pt x="3285011" y="6481"/>
                </a:lnTo>
                <a:lnTo>
                  <a:pt x="4104446" y="6481"/>
                </a:lnTo>
                <a:lnTo>
                  <a:pt x="3546485" y="2284145"/>
                </a:lnTo>
                <a:lnTo>
                  <a:pt x="0" y="2284145"/>
                </a:lnTo>
                <a:lnTo>
                  <a:pt x="539821" y="26256"/>
                </a:lnTo>
                <a:lnTo>
                  <a:pt x="539821" y="13656"/>
                </a:lnTo>
                <a:lnTo>
                  <a:pt x="542833" y="13656"/>
                </a:lnTo>
                <a:lnTo>
                  <a:pt x="544088" y="8410"/>
                </a:lnTo>
                <a:lnTo>
                  <a:pt x="544088" y="13656"/>
                </a:lnTo>
                <a:lnTo>
                  <a:pt x="548707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957990" y="3571875"/>
            <a:ext cx="4104446" cy="2284145"/>
          </a:xfrm>
          <a:custGeom>
            <a:avLst/>
            <a:gdLst/>
            <a:ahLst/>
            <a:cxnLst/>
            <a:rect l="l" t="t" r="r" b="b"/>
            <a:pathLst>
              <a:path w="4104446" h="2284145">
                <a:moveTo>
                  <a:pt x="548707" y="0"/>
                </a:moveTo>
                <a:lnTo>
                  <a:pt x="3285011" y="0"/>
                </a:lnTo>
                <a:lnTo>
                  <a:pt x="3285011" y="6481"/>
                </a:lnTo>
                <a:lnTo>
                  <a:pt x="4104446" y="6481"/>
                </a:lnTo>
                <a:lnTo>
                  <a:pt x="3546485" y="2284145"/>
                </a:lnTo>
                <a:lnTo>
                  <a:pt x="0" y="2284145"/>
                </a:lnTo>
                <a:lnTo>
                  <a:pt x="539821" y="26256"/>
                </a:lnTo>
                <a:lnTo>
                  <a:pt x="539821" y="13656"/>
                </a:lnTo>
                <a:lnTo>
                  <a:pt x="542833" y="13656"/>
                </a:lnTo>
                <a:lnTo>
                  <a:pt x="544088" y="8410"/>
                </a:lnTo>
                <a:lnTo>
                  <a:pt x="544088" y="13656"/>
                </a:lnTo>
                <a:lnTo>
                  <a:pt x="548707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sp>
        <p:nvSpPr>
          <p:cNvPr id="39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636684" y="1169172"/>
            <a:ext cx="3555464" cy="4688930"/>
          </a:xfrm>
          <a:custGeom>
            <a:avLst/>
            <a:gdLst/>
            <a:ahLst/>
            <a:cxnLst/>
            <a:rect l="l" t="t" r="r" b="b"/>
            <a:pathLst>
              <a:path w="3555464" h="4688930">
                <a:moveTo>
                  <a:pt x="1122104" y="0"/>
                </a:moveTo>
                <a:lnTo>
                  <a:pt x="3555464" y="0"/>
                </a:lnTo>
                <a:lnTo>
                  <a:pt x="3555464" y="4688930"/>
                </a:lnTo>
                <a:lnTo>
                  <a:pt x="1113218" y="4688930"/>
                </a:lnTo>
                <a:lnTo>
                  <a:pt x="1113218" y="4682467"/>
                </a:lnTo>
                <a:lnTo>
                  <a:pt x="0" y="4682467"/>
                </a:lnTo>
                <a:lnTo>
                  <a:pt x="1113218" y="26256"/>
                </a:lnTo>
                <a:lnTo>
                  <a:pt x="1113218" y="13656"/>
                </a:lnTo>
                <a:lnTo>
                  <a:pt x="1116230" y="13656"/>
                </a:lnTo>
                <a:lnTo>
                  <a:pt x="1117485" y="8410"/>
                </a:lnTo>
                <a:lnTo>
                  <a:pt x="1117485" y="13656"/>
                </a:lnTo>
                <a:lnTo>
                  <a:pt x="1122104" y="13656"/>
                </a:lnTo>
                <a:close/>
              </a:path>
            </a:pathLst>
          </a:cu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2159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/>
              <a:t>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点击输入本栏的具体文字，简明扼要的说明分项内容，此为概念图解，请根据具体内容酌情修改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/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2420888"/>
            <a:ext cx="109442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i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点击输入本栏的具体文字，简明扼要的说明分项内容，此为概念图解，请根据具体内容酌情修改。</a:t>
            </a:r>
            <a:endParaRPr lang="zh-CN" altLang="en-US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7968208" y="3501008"/>
            <a:ext cx="3599409" cy="86409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JohnnyAppleseed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lvl="0"/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虢孜\2018.7.17 PPT模版\4PX-10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766763" y="1196975"/>
            <a:ext cx="10801350" cy="504031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670" y="150495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 userDrawn="1"/>
        </p:nvGrpSpPr>
        <p:grpSpPr>
          <a:xfrm>
            <a:off x="2567608" y="3141980"/>
            <a:ext cx="7056784" cy="912495"/>
            <a:chOff x="2567608" y="3141980"/>
            <a:chExt cx="7056784" cy="912495"/>
          </a:xfrm>
        </p:grpSpPr>
        <p:sp>
          <p:nvSpPr>
            <p:cNvPr id="7" name="TextBox 26"/>
            <p:cNvSpPr txBox="1"/>
            <p:nvPr/>
          </p:nvSpPr>
          <p:spPr>
            <a:xfrm>
              <a:off x="3823335" y="3141980"/>
              <a:ext cx="4407535" cy="912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5335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53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THANK YOU</a:t>
              </a:r>
              <a:endParaRPr lang="en-US" altLang="zh-CN" sz="5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67608" y="3547745"/>
              <a:ext cx="1056005" cy="100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568387" y="3547745"/>
              <a:ext cx="1056005" cy="100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矩形 16"/>
            <p:cNvSpPr/>
            <p:nvPr userDrawn="1"/>
          </p:nvSpPr>
          <p:spPr>
            <a:xfrm rot="19440000">
              <a:off x="3574718" y="34912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 userDrawn="1"/>
          </p:nvSpPr>
          <p:spPr>
            <a:xfrm rot="19440000">
              <a:off x="8402017" y="360172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0" y="5700630"/>
            <a:ext cx="12192000" cy="212090"/>
            <a:chOff x="0" y="5700630"/>
            <a:chExt cx="12192000" cy="212090"/>
          </a:xfrm>
        </p:grpSpPr>
        <p:sp>
          <p:nvSpPr>
            <p:cNvPr id="8" name="矩形 7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10" name="圆角矩形 9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 userDrawn="1"/>
          </p:nvSpPr>
          <p:spPr>
            <a:xfrm rot="10800000">
              <a:off x="8079104" y="5755240"/>
              <a:ext cx="3993559" cy="10287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0" y="5755239"/>
              <a:ext cx="767408" cy="102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22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23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C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D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635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D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E</a:t>
            </a:r>
            <a:endParaRPr lang="zh-CN" altLang="en-US" dirty="0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F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9336" y="5700630"/>
            <a:ext cx="12072664" cy="212090"/>
            <a:chOff x="119336" y="5700630"/>
            <a:chExt cx="12072664" cy="212090"/>
          </a:xfrm>
        </p:grpSpPr>
        <p:sp>
          <p:nvSpPr>
            <p:cNvPr id="6" name="矩形 5"/>
            <p:cNvSpPr/>
            <p:nvPr userDrawn="1"/>
          </p:nvSpPr>
          <p:spPr>
            <a:xfrm rot="19440000">
              <a:off x="7818755" y="5700630"/>
              <a:ext cx="217170" cy="103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 rot="19440000">
              <a:off x="7923530" y="5809215"/>
              <a:ext cx="217170" cy="10350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 userDrawn="1"/>
          </p:nvSpPr>
          <p:spPr>
            <a:xfrm>
              <a:off x="119336" y="5755240"/>
              <a:ext cx="7761649" cy="1028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112224" y="5755274"/>
              <a:ext cx="4079776" cy="10569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17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18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2" name="图片 1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17170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Administrator\Desktop\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0" y="23668"/>
            <a:ext cx="10566177" cy="594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79763" y="3717032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</a:t>
            </a:r>
            <a:endParaRPr lang="zh-CN" altLang="en-US"/>
          </a:p>
        </p:txBody>
      </p:sp>
      <p:sp>
        <p:nvSpPr>
          <p:cNvPr id="20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汇报人</a:t>
            </a:r>
            <a:r>
              <a:rPr lang="en-US" altLang="zh-CN"/>
              <a:t>:XXX     </a:t>
            </a:r>
            <a:r>
              <a:rPr lang="zh-CN" altLang="en-US"/>
              <a:t>时间 </a:t>
            </a:r>
            <a:r>
              <a:rPr lang="en-US" altLang="zh-CN"/>
              <a:t>: 201x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21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2636912"/>
            <a:ext cx="9937104" cy="935856"/>
          </a:xfrm>
          <a:prstGeom prst="rect">
            <a:avLst/>
          </a:prstGeom>
        </p:spPr>
        <p:txBody>
          <a:bodyPr/>
          <a:lstStyle>
            <a:lvl1pPr algn="ctr">
              <a:buNone/>
              <a:defRPr sz="6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递四方</a:t>
            </a:r>
            <a:r>
              <a:rPr lang="en-US" altLang="zh-CN" dirty="0"/>
              <a:t>PPT</a:t>
            </a:r>
            <a:r>
              <a:rPr lang="zh-CN" altLang="en-US" dirty="0"/>
              <a:t>模板封面</a:t>
            </a:r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 rot="19440000">
            <a:off x="7818755" y="5700630"/>
            <a:ext cx="217170" cy="103505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 userDrawn="1"/>
        </p:nvSpPr>
        <p:spPr>
          <a:xfrm rot="19440000">
            <a:off x="7923530" y="5809215"/>
            <a:ext cx="217170" cy="103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5" name="圆角矩形 24"/>
          <p:cNvSpPr/>
          <p:nvPr userDrawn="1"/>
        </p:nvSpPr>
        <p:spPr>
          <a:xfrm>
            <a:off x="119336" y="5755240"/>
            <a:ext cx="7761649" cy="102870"/>
          </a:xfrm>
          <a:prstGeom prst="round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 userDrawn="1"/>
        </p:nvSpPr>
        <p:spPr>
          <a:xfrm rot="10800000">
            <a:off x="8079104" y="5755240"/>
            <a:ext cx="3993559" cy="1028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8112224" y="5755274"/>
            <a:ext cx="4079776" cy="1056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>
            <a:off x="0" y="5755239"/>
            <a:ext cx="767408" cy="102837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3215680" y="1412776"/>
            <a:ext cx="5832475" cy="1099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/>
              <a:t>2018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380" y="180340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8995" y="1416685"/>
            <a:ext cx="3522980" cy="37973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1875790" y="2957830"/>
            <a:ext cx="38925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4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6240463" y="908050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484785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0463" y="1988840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565575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6240463" y="306828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364502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40463" y="414840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472514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</a:t>
            </a:r>
            <a:endParaRPr lang="zh-CN" altLang="en-US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6240463" y="5228529"/>
            <a:ext cx="4464050" cy="504825"/>
          </a:xfrm>
          <a:prstGeom prst="rect">
            <a:avLst/>
          </a:prstGeom>
        </p:spPr>
        <p:txBody>
          <a:bodyPr/>
          <a:lstStyle>
            <a:lvl1pPr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标题预设</a:t>
            </a:r>
            <a:endParaRPr lang="zh-CN" altLang="en-US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5805264"/>
            <a:ext cx="4608512" cy="2880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</a:t>
            </a: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670" y="222250"/>
            <a:ext cx="2590800" cy="329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页面橙色版">
    <p:bg>
      <p:bgPr>
        <a:solidFill>
          <a:srgbClr val="D29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虢孜\2018.7.17 PPT模版\4PX-10-切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4032" cy="30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6"/>
          <p:cNvSpPr>
            <a:spLocks noGrp="1"/>
          </p:cNvSpPr>
          <p:nvPr>
            <p:ph type="title" hasCustomPrompt="1"/>
          </p:nvPr>
        </p:nvSpPr>
        <p:spPr>
          <a:xfrm>
            <a:off x="5259705" y="1691640"/>
            <a:ext cx="1672590" cy="180936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01</a:t>
            </a:r>
            <a:endParaRPr lang="zh-CN" altLang="en-US" dirty="0"/>
          </a:p>
        </p:txBody>
      </p:sp>
      <p:sp>
        <p:nvSpPr>
          <p:cNvPr id="20" name="副标题 19"/>
          <p:cNvSpPr>
            <a:spLocks noGrp="1"/>
          </p:cNvSpPr>
          <p:nvPr>
            <p:ph type="subTitle" idx="1" hasCustomPrompt="1"/>
          </p:nvPr>
        </p:nvSpPr>
        <p:spPr>
          <a:xfrm>
            <a:off x="1828800" y="3468370"/>
            <a:ext cx="8534400" cy="10502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34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YOUR TITLE</a:t>
            </a:r>
            <a:endParaRPr lang="zh-CN" altLang="en-US"/>
          </a:p>
        </p:txBody>
      </p:sp>
      <p:sp>
        <p:nvSpPr>
          <p:cNvPr id="8" name="文本占位符 8"/>
          <p:cNvSpPr>
            <a:spLocks noGrp="1"/>
          </p:cNvSpPr>
          <p:nvPr>
            <p:ph type="body" sz="quarter" idx="12" hasCustomPrompt="1"/>
          </p:nvPr>
        </p:nvSpPr>
        <p:spPr>
          <a:xfrm>
            <a:off x="3036094" y="4941168"/>
            <a:ext cx="6119813" cy="431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点击输入本栏的具体文字，简明扼要的说明分项内容，此为概念图解，请根据具体内容酌情修改</a:t>
            </a:r>
            <a:endParaRPr lang="zh-CN" altLang="en-US"/>
          </a:p>
        </p:txBody>
      </p:sp>
      <p:pic>
        <p:nvPicPr>
          <p:cNvPr id="3" name="图片 2" descr="LOGO+Slogan-英文 - 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85" y="288925"/>
            <a:ext cx="3289935" cy="41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1.sv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3179763" y="3618607"/>
            <a:ext cx="5832475" cy="431800"/>
          </a:xfrm>
        </p:spPr>
        <p:txBody>
          <a:bodyPr/>
          <a:lstStyle/>
          <a:p>
            <a:r>
              <a:rPr lang="zh-CN" altLang="en-US" dirty="0"/>
              <a:t>结算系统技术团队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主讲人：</a:t>
            </a:r>
            <a:r>
              <a:rPr lang="zh-CN" altLang="en-US" dirty="0">
                <a:sym typeface="+mn-ea"/>
              </a:rPr>
              <a:t>严光炫</a:t>
            </a:r>
            <a:endParaRPr lang="zh-CN" altLang="en-US" dirty="0"/>
          </a:p>
        </p:txBody>
      </p:sp>
      <p:sp>
        <p:nvSpPr>
          <p:cNvPr id="7" name="文本占位符 3"/>
          <p:cNvSpPr>
            <a:spLocks noGrp="1"/>
          </p:cNvSpPr>
          <p:nvPr/>
        </p:nvSpPr>
        <p:spPr>
          <a:xfrm>
            <a:off x="3179763" y="4149328"/>
            <a:ext cx="5832475" cy="431800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rgbClr val="D2903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1127448" y="2348880"/>
            <a:ext cx="9937104" cy="935856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6000" b="1" kern="12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SpringMVC</a:t>
            </a:r>
            <a:r>
              <a:rPr lang="zh-CN" altLang="en-US" dirty="0"/>
              <a:t>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070" y="2309495"/>
            <a:ext cx="8277225" cy="223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670" y="1457325"/>
            <a:ext cx="8582025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190" y="1078865"/>
            <a:ext cx="9999980" cy="5218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9310" y="797560"/>
            <a:ext cx="3018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DispatcherServlet初始化：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15" t="2975" r="673" b="2446"/>
          <a:stretch>
            <a:fillRect/>
          </a:stretch>
        </p:blipFill>
        <p:spPr>
          <a:xfrm>
            <a:off x="551815" y="736600"/>
            <a:ext cx="11088370" cy="579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8" t="2754" r="1253" b="6362"/>
          <a:stretch>
            <a:fillRect/>
          </a:stretch>
        </p:blipFill>
        <p:spPr>
          <a:xfrm>
            <a:off x="767080" y="484505"/>
            <a:ext cx="10897870" cy="6285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890" y="148590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处理请求：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4000" dirty="0"/>
              <a:t>SpringBoot</a:t>
            </a:r>
            <a:r>
              <a:rPr lang="zh-CN" altLang="en-US" sz="4000" dirty="0"/>
              <a:t>中的SpringMVC</a:t>
            </a:r>
            <a:endParaRPr lang="zh-CN" altLang="en-US" sz="40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478280" y="3724910"/>
            <a:ext cx="1224280" cy="156845"/>
            <a:chOff x="4392" y="5953"/>
            <a:chExt cx="1928" cy="247"/>
          </a:xfrm>
        </p:grpSpPr>
        <p:sp>
          <p:nvSpPr>
            <p:cNvPr id="6" name="矩形 5"/>
            <p:cNvSpPr/>
            <p:nvPr/>
          </p:nvSpPr>
          <p:spPr>
            <a:xfrm>
              <a:off x="4392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 rot="19440000">
              <a:off x="5978" y="5953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79610" y="3781425"/>
            <a:ext cx="1221740" cy="156845"/>
            <a:chOff x="12766" y="6042"/>
            <a:chExt cx="1924" cy="247"/>
          </a:xfrm>
        </p:grpSpPr>
        <p:sp>
          <p:nvSpPr>
            <p:cNvPr id="9" name="矩形 8"/>
            <p:cNvSpPr/>
            <p:nvPr/>
          </p:nvSpPr>
          <p:spPr>
            <a:xfrm>
              <a:off x="13028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 rot="19440000">
              <a:off x="12766" y="6127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心圆 4"/>
          <p:cNvSpPr/>
          <p:nvPr>
            <p:custDataLst>
              <p:tags r:id="rId1"/>
            </p:custDataLst>
          </p:nvPr>
        </p:nvSpPr>
        <p:spPr>
          <a:xfrm>
            <a:off x="4677768" y="1201542"/>
            <a:ext cx="2695858" cy="2695858"/>
          </a:xfrm>
          <a:prstGeom prst="donut">
            <a:avLst>
              <a:gd name="adj" fmla="val 8835"/>
            </a:avLst>
          </a:prstGeom>
          <a:solidFill>
            <a:srgbClr val="EAEAE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>
              <a:lnSpc>
                <a:spcPct val="110000"/>
              </a:lnSpc>
            </a:pPr>
            <a:r>
              <a:rPr lang="en-US" altLang="zh-CN" sz="2400" dirty="0">
                <a:solidFill>
                  <a:srgbClr val="09BCED">
                    <a:lumMod val="75000"/>
                  </a:srgbClr>
                </a:solidFill>
                <a:latin typeface="Calibri Light" panose="020F0302020204030204" charset="0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SpringBoot</a:t>
            </a:r>
            <a:endParaRPr lang="en-US" altLang="zh-CN" sz="2400" dirty="0">
              <a:solidFill>
                <a:srgbClr val="09BCED">
                  <a:lumMod val="75000"/>
                </a:srgbClr>
              </a:solidFill>
              <a:latin typeface="Calibri Light" panose="020F0302020204030204" charset="0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8000000">
            <a:off x="4795606" y="1679685"/>
            <a:ext cx="418772" cy="4187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solidFill>
            <a:srgbClr val="09BC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任意多边形 5"/>
          <p:cNvSpPr/>
          <p:nvPr>
            <p:custDataLst>
              <p:tags r:id="rId3"/>
            </p:custDataLst>
          </p:nvPr>
        </p:nvSpPr>
        <p:spPr>
          <a:xfrm rot="3600000">
            <a:off x="6830667" y="1679686"/>
            <a:ext cx="418772" cy="4187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solidFill>
            <a:srgbClr val="09BC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>
            <p:custDataLst>
              <p:tags r:id="rId4"/>
            </p:custDataLst>
          </p:nvPr>
        </p:nvSpPr>
        <p:spPr>
          <a:xfrm rot="10800000">
            <a:off x="5809961" y="3546586"/>
            <a:ext cx="418772" cy="4187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solidFill>
            <a:srgbClr val="09BC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7414823" y="1072182"/>
            <a:ext cx="2362200" cy="1061725"/>
          </a:xfrm>
          <a:prstGeom prst="rect">
            <a:avLst/>
          </a:prstGeom>
        </p:spPr>
        <p:txBody>
          <a:bodyPr anchor="ctr" anchorCtr="0">
            <a:norm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sym typeface="Arial" panose="020B0604020202020204" pitchFamily="34" charset="0"/>
              </a:rPr>
              <a:t>简化配置</a:t>
            </a: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172597" y="1072182"/>
            <a:ext cx="2362200" cy="1061725"/>
          </a:xfrm>
          <a:prstGeom prst="rect">
            <a:avLst/>
          </a:prstGeom>
        </p:spPr>
        <p:txBody>
          <a:bodyPr anchor="ctr" anchorCtr="0">
            <a:normAutofit/>
          </a:bodyPr>
          <a:p>
            <a:pPr algn="r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sym typeface="Arial" panose="020B0604020202020204" pitchFamily="34" charset="0"/>
              </a:rPr>
              <a:t>简化部署</a:t>
            </a: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852023" y="4120182"/>
            <a:ext cx="2362200" cy="1061725"/>
          </a:xfrm>
          <a:prstGeom prst="rect">
            <a:avLst/>
          </a:prstGeom>
        </p:spPr>
        <p:txBody>
          <a:bodyPr anchor="ctr" anchorCtr="0">
            <a:normAutofit/>
          </a:bodyPr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  <a:sym typeface="Arial" panose="020B0604020202020204" pitchFamily="34" charset="0"/>
              </a:rPr>
              <a:t>集成方便</a:t>
            </a:r>
            <a:endParaRPr lang="zh-CN" altLang="en-US" dirty="0">
              <a:solidFill>
                <a:sysClr val="windowText" lastClr="000000">
                  <a:lumMod val="75000"/>
                  <a:lumOff val="25000"/>
                </a:sysClr>
              </a:solidFill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759960" y="5479415"/>
            <a:ext cx="2672715" cy="9207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提高生产力</a:t>
            </a:r>
            <a:endParaRPr lang="zh-CN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01925" y="1888490"/>
            <a:ext cx="6788150" cy="3507740"/>
            <a:chOff x="832" y="1727"/>
            <a:chExt cx="11978" cy="587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2" y="1727"/>
              <a:ext cx="11978" cy="587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231" y="3292"/>
              <a:ext cx="10778" cy="26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0505" y="1083945"/>
            <a:ext cx="9191625" cy="3248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08455" y="4789170"/>
            <a:ext cx="26231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1</a:t>
            </a:r>
            <a:r>
              <a:rPr lang="zh-CN" altLang="en-US"/>
              <a:t>、加载</a:t>
            </a:r>
            <a:r>
              <a:rPr lang="en-US" altLang="zh-CN"/>
              <a:t>Spring</a:t>
            </a:r>
            <a:r>
              <a:rPr lang="zh-CN" altLang="en-US"/>
              <a:t>配置</a:t>
            </a:r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、创建DispatcherServlet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648325" y="3953510"/>
            <a:ext cx="5104130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648325" y="2538730"/>
            <a:ext cx="5103495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648325" y="1123950"/>
            <a:ext cx="5102860" cy="791845"/>
          </a:xfrm>
          <a:prstGeom prst="round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6169025" y="1267460"/>
            <a:ext cx="4464050" cy="50482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从Servlet到SpringMVC</a:t>
            </a:r>
            <a:endParaRPr lang="zh-CN" altLang="en-US" dirty="0"/>
          </a:p>
        </p:txBody>
      </p:sp>
      <p:sp>
        <p:nvSpPr>
          <p:cNvPr id="19" name="文本占位符 3"/>
          <p:cNvSpPr>
            <a:spLocks noGrp="1"/>
          </p:cNvSpPr>
          <p:nvPr/>
        </p:nvSpPr>
        <p:spPr>
          <a:xfrm>
            <a:off x="6168073" y="2685435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SpringMVC</a:t>
            </a:r>
            <a:r>
              <a:rPr lang="zh-CN" altLang="en-US" dirty="0">
                <a:sym typeface="+mn-ea"/>
              </a:rPr>
              <a:t>的实现</a:t>
            </a:r>
            <a:endParaRPr lang="zh-CN" altLang="en-US" dirty="0">
              <a:sym typeface="+mn-ea"/>
            </a:endParaRPr>
          </a:p>
        </p:txBody>
      </p:sp>
      <p:sp>
        <p:nvSpPr>
          <p:cNvPr id="21" name="文本占位符 5"/>
          <p:cNvSpPr>
            <a:spLocks noGrp="1"/>
          </p:cNvSpPr>
          <p:nvPr/>
        </p:nvSpPr>
        <p:spPr>
          <a:xfrm>
            <a:off x="6095683" y="2613629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3" name="文本占位符 7"/>
          <p:cNvSpPr>
            <a:spLocks noGrp="1"/>
          </p:cNvSpPr>
          <p:nvPr/>
        </p:nvSpPr>
        <p:spPr>
          <a:xfrm>
            <a:off x="6167755" y="4097020"/>
            <a:ext cx="446532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SpringBoot中的SpringMVC</a:t>
            </a:r>
            <a:endParaRPr lang="zh-CN" altLang="en-US" dirty="0"/>
          </a:p>
        </p:txBody>
      </p:sp>
      <p:sp>
        <p:nvSpPr>
          <p:cNvPr id="25" name="文本占位符 9"/>
          <p:cNvSpPr>
            <a:spLocks noGrp="1"/>
          </p:cNvSpPr>
          <p:nvPr/>
        </p:nvSpPr>
        <p:spPr>
          <a:xfrm>
            <a:off x="6168708" y="4455099"/>
            <a:ext cx="4464050" cy="5048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023610" y="1447706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24245" y="2865646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6024880" y="4277221"/>
            <a:ext cx="144016" cy="1440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4400" dirty="0"/>
              <a:t>从Servlet到SpringMVC</a:t>
            </a:r>
            <a:endParaRPr lang="zh-CN" altLang="en-US" sz="4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647190" y="3780155"/>
            <a:ext cx="1224280" cy="156845"/>
            <a:chOff x="4392" y="5953"/>
            <a:chExt cx="1928" cy="247"/>
          </a:xfrm>
        </p:grpSpPr>
        <p:sp>
          <p:nvSpPr>
            <p:cNvPr id="14" name="矩形 13"/>
            <p:cNvSpPr/>
            <p:nvPr/>
          </p:nvSpPr>
          <p:spPr>
            <a:xfrm>
              <a:off x="4392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 rot="19440000">
              <a:off x="5978" y="5953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11640" y="3836670"/>
            <a:ext cx="1221740" cy="156845"/>
            <a:chOff x="12766" y="6042"/>
            <a:chExt cx="1924" cy="247"/>
          </a:xfrm>
        </p:grpSpPr>
        <p:sp>
          <p:nvSpPr>
            <p:cNvPr id="17" name="矩形 16"/>
            <p:cNvSpPr/>
            <p:nvPr/>
          </p:nvSpPr>
          <p:spPr>
            <a:xfrm>
              <a:off x="13028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 rot="19440000">
              <a:off x="12766" y="6127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>
            <p:custDataLst>
              <p:tags r:id="rId1"/>
            </p:custDataLst>
          </p:nvPr>
        </p:nvCxnSpPr>
        <p:spPr>
          <a:xfrm flipH="1">
            <a:off x="3957320" y="3208655"/>
            <a:ext cx="484505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4418330" y="2246630"/>
            <a:ext cx="9104" cy="2070100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2" name="直接连接符 21"/>
          <p:cNvCxnSpPr/>
          <p:nvPr>
            <p:custDataLst>
              <p:tags r:id="rId3"/>
            </p:custDataLst>
          </p:nvPr>
        </p:nvCxnSpPr>
        <p:spPr>
          <a:xfrm>
            <a:off x="4441190" y="3210560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7" name="任意多边形 6"/>
          <p:cNvSpPr/>
          <p:nvPr>
            <p:custDataLst>
              <p:tags r:id="rId4"/>
            </p:custDataLst>
          </p:nvPr>
        </p:nvSpPr>
        <p:spPr bwMode="auto">
          <a:xfrm>
            <a:off x="5412740" y="2931795"/>
            <a:ext cx="557530" cy="557530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wrap="square" lIns="90000" tIns="46800" rIns="90000" bIns="4680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 bwMode="auto">
          <a:xfrm>
            <a:off x="6074410" y="2693670"/>
            <a:ext cx="4203065" cy="79565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Java中的</a:t>
            </a:r>
            <a:r>
              <a:rPr lang="en-US" altLang="zh-CN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Servlet</a:t>
            </a:r>
            <a:r>
              <a:rPr lang="zh-CN" altLang="en-US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接口和其实现类，定义了</a:t>
            </a:r>
            <a:r>
              <a:rPr lang="en-US" altLang="zh-CN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</a:t>
            </a:r>
            <a:r>
              <a:rPr lang="zh-CN" altLang="en-US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ava</a:t>
            </a:r>
            <a:r>
              <a:rPr lang="en-US" altLang="zh-CN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</a:t>
            </a:r>
            <a:r>
              <a:rPr lang="zh-CN" altLang="en-US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eb开发的标准</a:t>
            </a:r>
            <a:endParaRPr lang="zh-CN" altLang="en-US" b="1" spc="300" dirty="0">
              <a:solidFill>
                <a:srgbClr val="3498D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6"/>
            </p:custDataLst>
          </p:nvPr>
        </p:nvCxnSpPr>
        <p:spPr>
          <a:xfrm>
            <a:off x="4441190" y="2266315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 bwMode="auto">
          <a:xfrm>
            <a:off x="6074410" y="3940810"/>
            <a:ext cx="4076065" cy="71691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1AA3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交互式地浏览和修改数据，生成动态Web内容</a:t>
            </a:r>
            <a:endParaRPr lang="zh-CN" altLang="en-US" b="1" spc="300" dirty="0">
              <a:solidFill>
                <a:srgbClr val="1AA3A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8"/>
            </p:custDataLst>
          </p:nvPr>
        </p:nvCxnSpPr>
        <p:spPr>
          <a:xfrm>
            <a:off x="4441190" y="4316730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 bwMode="auto">
          <a:xfrm>
            <a:off x="6074410" y="1812925"/>
            <a:ext cx="3253740" cy="4902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小服务程序或服务连接器</a:t>
            </a:r>
            <a:endParaRPr lang="zh-CN" altLang="en-US" b="1" spc="300" dirty="0">
              <a:solidFill>
                <a:srgbClr val="1F74A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PA_ImportSvg_636701195171324043"/>
          <p:cNvSpPr/>
          <p:nvPr>
            <p:custDataLst>
              <p:tags r:id="rId10"/>
            </p:custDataLst>
          </p:nvPr>
        </p:nvSpPr>
        <p:spPr>
          <a:xfrm>
            <a:off x="5412740" y="1934210"/>
            <a:ext cx="492125" cy="433705"/>
          </a:xfrm>
          <a:custGeom>
            <a:avLst/>
            <a:gdLst/>
            <a:ahLst/>
            <a:cxnLst/>
            <a:rect l="l" t="t" r="r" b="b"/>
            <a:pathLst>
              <a:path w="9254311" h="8165593">
                <a:moveTo>
                  <a:pt x="544360" y="8165593"/>
                </a:moveTo>
                <a:cubicBezTo>
                  <a:pt x="244957" y="8165593"/>
                  <a:pt x="0" y="7920635"/>
                  <a:pt x="0" y="7621233"/>
                </a:cubicBezTo>
                <a:lnTo>
                  <a:pt x="0" y="6804700"/>
                </a:lnTo>
                <a:cubicBezTo>
                  <a:pt x="0" y="6505297"/>
                  <a:pt x="244957" y="6260340"/>
                  <a:pt x="544360" y="6260340"/>
                </a:cubicBezTo>
                <a:cubicBezTo>
                  <a:pt x="843763" y="6260340"/>
                  <a:pt x="1088720" y="6505298"/>
                  <a:pt x="1088720" y="6804700"/>
                </a:cubicBezTo>
                <a:lnTo>
                  <a:pt x="1088720" y="7621233"/>
                </a:lnTo>
                <a:cubicBezTo>
                  <a:pt x="1088784" y="7920573"/>
                  <a:pt x="843813" y="8165593"/>
                  <a:pt x="544360" y="8165593"/>
                </a:cubicBezTo>
                <a:close/>
                <a:moveTo>
                  <a:pt x="3266186" y="8165593"/>
                </a:moveTo>
                <a:cubicBezTo>
                  <a:pt x="2966783" y="8165593"/>
                  <a:pt x="2721838" y="7920635"/>
                  <a:pt x="2721838" y="7621233"/>
                </a:cubicBezTo>
                <a:lnTo>
                  <a:pt x="2721838" y="5443717"/>
                </a:lnTo>
                <a:cubicBezTo>
                  <a:pt x="2721838" y="5144314"/>
                  <a:pt x="2966796" y="4899369"/>
                  <a:pt x="3266186" y="4899369"/>
                </a:cubicBezTo>
                <a:cubicBezTo>
                  <a:pt x="3565576" y="4899369"/>
                  <a:pt x="3810546" y="5144327"/>
                  <a:pt x="3810546" y="5443717"/>
                </a:cubicBezTo>
                <a:lnTo>
                  <a:pt x="3810546" y="7621233"/>
                </a:lnTo>
                <a:cubicBezTo>
                  <a:pt x="3810610" y="7920573"/>
                  <a:pt x="3565639" y="8165593"/>
                  <a:pt x="3266186" y="8165593"/>
                </a:cubicBezTo>
                <a:close/>
                <a:moveTo>
                  <a:pt x="5988126" y="8165593"/>
                </a:moveTo>
                <a:cubicBezTo>
                  <a:pt x="5688724" y="8165593"/>
                  <a:pt x="5443779" y="7920635"/>
                  <a:pt x="5443779" y="7621233"/>
                </a:cubicBezTo>
                <a:lnTo>
                  <a:pt x="5443779" y="3266251"/>
                </a:lnTo>
                <a:cubicBezTo>
                  <a:pt x="5443779" y="2966849"/>
                  <a:pt x="5688737" y="2721904"/>
                  <a:pt x="5988126" y="2721904"/>
                </a:cubicBezTo>
                <a:cubicBezTo>
                  <a:pt x="6287516" y="2721904"/>
                  <a:pt x="6532474" y="2966861"/>
                  <a:pt x="6532474" y="3266251"/>
                </a:cubicBezTo>
                <a:lnTo>
                  <a:pt x="6532474" y="7621182"/>
                </a:lnTo>
                <a:cubicBezTo>
                  <a:pt x="6532474" y="7920585"/>
                  <a:pt x="6287516" y="8165593"/>
                  <a:pt x="5988126" y="8165593"/>
                </a:cubicBezTo>
                <a:close/>
                <a:moveTo>
                  <a:pt x="8709952" y="8165593"/>
                </a:moveTo>
                <a:cubicBezTo>
                  <a:pt x="8410549" y="8165593"/>
                  <a:pt x="8165592" y="7920635"/>
                  <a:pt x="8165592" y="7621233"/>
                </a:cubicBezTo>
                <a:lnTo>
                  <a:pt x="8165592" y="544362"/>
                </a:lnTo>
                <a:cubicBezTo>
                  <a:pt x="8165592" y="244959"/>
                  <a:pt x="8410550" y="1"/>
                  <a:pt x="8709952" y="1"/>
                </a:cubicBezTo>
                <a:cubicBezTo>
                  <a:pt x="9009353" y="1"/>
                  <a:pt x="9254311" y="244959"/>
                  <a:pt x="9254311" y="544362"/>
                </a:cubicBezTo>
                <a:lnTo>
                  <a:pt x="9254311" y="7621170"/>
                </a:lnTo>
                <a:cubicBezTo>
                  <a:pt x="9254311" y="7920573"/>
                  <a:pt x="9009353" y="8165581"/>
                  <a:pt x="8709952" y="8165581"/>
                </a:cubicBezTo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65655" y="2778125"/>
            <a:ext cx="1834515" cy="873125"/>
            <a:chOff x="3439" y="4375"/>
            <a:chExt cx="2889" cy="1375"/>
          </a:xfrm>
        </p:grpSpPr>
        <p:sp>
          <p:nvSpPr>
            <p:cNvPr id="57" name="圆角矩形 2"/>
            <p:cNvSpPr/>
            <p:nvPr>
              <p:custDataLst>
                <p:tags r:id="rId11"/>
              </p:custDataLst>
            </p:nvPr>
          </p:nvSpPr>
          <p:spPr>
            <a:xfrm>
              <a:off x="3439" y="4375"/>
              <a:ext cx="2889" cy="1375"/>
            </a:xfrm>
            <a:prstGeom prst="roundRect">
              <a:avLst/>
            </a:prstGeom>
            <a:solidFill>
              <a:srgbClr val="000000">
                <a:lumMod val="75000"/>
                <a:lumOff val="25000"/>
                <a:alpha val="3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圆角矩形 4"/>
            <p:cNvSpPr/>
            <p:nvPr>
              <p:custDataLst>
                <p:tags r:id="rId12"/>
              </p:custDataLst>
            </p:nvPr>
          </p:nvSpPr>
          <p:spPr>
            <a:xfrm>
              <a:off x="3565" y="4516"/>
              <a:ext cx="2638" cy="1095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3440" y="4700"/>
              <a:ext cx="2888" cy="728"/>
            </a:xfrm>
            <a:prstGeom prst="rect">
              <a:avLst/>
            </a:prstGeom>
          </p:spPr>
          <p:txBody>
            <a:bodyPr vert="horz" wrap="square" lIns="90000" tIns="46800" rIns="90000" bIns="46800" anchor="t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b="1" spc="300" dirty="0">
                  <a:solidFill>
                    <a:sysClr val="window" lastClr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Servlet</a:t>
              </a:r>
              <a:endParaRPr lang="en-US" altLang="zh-CN" b="1" spc="300" dirty="0">
                <a:solidFill>
                  <a:sysClr val="window" lastClr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2" name="PA_ImportSvg_636701193739374043"/>
          <p:cNvSpPr/>
          <p:nvPr>
            <p:custDataLst>
              <p:tags r:id="rId14"/>
            </p:custDataLst>
          </p:nvPr>
        </p:nvSpPr>
        <p:spPr>
          <a:xfrm>
            <a:off x="5412740" y="4065905"/>
            <a:ext cx="558165" cy="502285"/>
          </a:xfrm>
          <a:custGeom>
            <a:avLst/>
            <a:gdLst/>
            <a:ahLst/>
            <a:cxnLst/>
            <a:rect l="l" t="t" r="r" b="b"/>
            <a:pathLst>
              <a:path w="14974313" h="12038838">
                <a:moveTo>
                  <a:pt x="7487158" y="4523491"/>
                </a:moveTo>
                <a:cubicBezTo>
                  <a:pt x="6662142" y="4523491"/>
                  <a:pt x="5989351" y="5207559"/>
                  <a:pt x="5989351" y="6049488"/>
                </a:cubicBezTo>
                <a:cubicBezTo>
                  <a:pt x="5989351" y="6891416"/>
                  <a:pt x="6660263" y="7575484"/>
                  <a:pt x="7487158" y="7575484"/>
                </a:cubicBezTo>
                <a:cubicBezTo>
                  <a:pt x="8312173" y="7575484"/>
                  <a:pt x="8984965" y="6891417"/>
                  <a:pt x="8984965" y="6049488"/>
                </a:cubicBezTo>
                <a:cubicBezTo>
                  <a:pt x="8984965" y="5207558"/>
                  <a:pt x="8314053" y="4523491"/>
                  <a:pt x="7487158" y="4523491"/>
                </a:cubicBezTo>
                <a:close/>
                <a:moveTo>
                  <a:pt x="7487158" y="6556901"/>
                </a:moveTo>
                <a:cubicBezTo>
                  <a:pt x="7210899" y="6556901"/>
                  <a:pt x="6987262" y="6329505"/>
                  <a:pt x="6987262" y="6049488"/>
                </a:cubicBezTo>
                <a:cubicBezTo>
                  <a:pt x="6987262" y="5769472"/>
                  <a:pt x="7210899" y="5542076"/>
                  <a:pt x="7487158" y="5542076"/>
                </a:cubicBezTo>
                <a:cubicBezTo>
                  <a:pt x="7763416" y="5542076"/>
                  <a:pt x="7987053" y="5769472"/>
                  <a:pt x="7987053" y="6049488"/>
                </a:cubicBezTo>
                <a:cubicBezTo>
                  <a:pt x="7987053" y="6331384"/>
                  <a:pt x="7765296" y="6556901"/>
                  <a:pt x="7487158" y="6556901"/>
                </a:cubicBezTo>
                <a:close/>
                <a:moveTo>
                  <a:pt x="5902902" y="8005846"/>
                </a:moveTo>
                <a:cubicBezTo>
                  <a:pt x="6115264" y="8184380"/>
                  <a:pt x="6145332" y="8505742"/>
                  <a:pt x="5970557" y="8721862"/>
                </a:cubicBezTo>
                <a:cubicBezTo>
                  <a:pt x="5870954" y="8844016"/>
                  <a:pt x="5728127" y="8907913"/>
                  <a:pt x="5585299" y="8907913"/>
                </a:cubicBezTo>
                <a:cubicBezTo>
                  <a:pt x="5474420" y="8907913"/>
                  <a:pt x="5359783" y="8870327"/>
                  <a:pt x="5267696" y="8791396"/>
                </a:cubicBezTo>
                <a:cubicBezTo>
                  <a:pt x="4459594" y="8111087"/>
                  <a:pt x="3995406" y="7111296"/>
                  <a:pt x="3995406" y="6043851"/>
                </a:cubicBezTo>
                <a:cubicBezTo>
                  <a:pt x="3995406" y="4985801"/>
                  <a:pt x="4453957" y="3987889"/>
                  <a:pt x="5252661" y="3309460"/>
                </a:cubicBezTo>
                <a:cubicBezTo>
                  <a:pt x="5463144" y="3129047"/>
                  <a:pt x="5778867" y="3157237"/>
                  <a:pt x="5955522" y="3373357"/>
                </a:cubicBezTo>
                <a:cubicBezTo>
                  <a:pt x="6132177" y="3589477"/>
                  <a:pt x="6103988" y="3910838"/>
                  <a:pt x="5891626" y="4089372"/>
                </a:cubicBezTo>
                <a:cubicBezTo>
                  <a:pt x="5322197" y="4574234"/>
                  <a:pt x="4995197" y="5286490"/>
                  <a:pt x="4995197" y="6041972"/>
                </a:cubicBezTo>
                <a:cubicBezTo>
                  <a:pt x="4993318" y="6806849"/>
                  <a:pt x="5324076" y="7520986"/>
                  <a:pt x="5902902" y="8005847"/>
                </a:cubicBezTo>
                <a:moveTo>
                  <a:pt x="10980788" y="6055126"/>
                </a:moveTo>
                <a:cubicBezTo>
                  <a:pt x="10980788" y="7116934"/>
                  <a:pt x="10522237" y="8112966"/>
                  <a:pt x="9723531" y="8789517"/>
                </a:cubicBezTo>
                <a:cubicBezTo>
                  <a:pt x="9631445" y="8868448"/>
                  <a:pt x="9518686" y="8907914"/>
                  <a:pt x="9405929" y="8907914"/>
                </a:cubicBezTo>
                <a:cubicBezTo>
                  <a:pt x="9263102" y="8907914"/>
                  <a:pt x="9122154" y="8845897"/>
                  <a:pt x="9022551" y="8723742"/>
                </a:cubicBezTo>
                <a:cubicBezTo>
                  <a:pt x="8847775" y="8507622"/>
                  <a:pt x="8875964" y="8188140"/>
                  <a:pt x="9088326" y="8007726"/>
                </a:cubicBezTo>
                <a:cubicBezTo>
                  <a:pt x="9657757" y="7522865"/>
                  <a:pt x="9984755" y="6812488"/>
                  <a:pt x="9984755" y="6055127"/>
                </a:cubicBezTo>
                <a:cubicBezTo>
                  <a:pt x="9984755" y="5294008"/>
                  <a:pt x="9653997" y="4577992"/>
                  <a:pt x="9077051" y="4093131"/>
                </a:cubicBezTo>
                <a:cubicBezTo>
                  <a:pt x="8864689" y="3914597"/>
                  <a:pt x="8834621" y="3593236"/>
                  <a:pt x="9009396" y="3377115"/>
                </a:cubicBezTo>
                <a:cubicBezTo>
                  <a:pt x="9187931" y="3160995"/>
                  <a:pt x="9499895" y="3130926"/>
                  <a:pt x="9712257" y="3309460"/>
                </a:cubicBezTo>
                <a:cubicBezTo>
                  <a:pt x="10518479" y="3987890"/>
                  <a:pt x="10980789" y="4987681"/>
                  <a:pt x="10980789" y="6055127"/>
                </a:cubicBezTo>
                <a:moveTo>
                  <a:pt x="4630612" y="9571308"/>
                </a:moveTo>
                <a:cubicBezTo>
                  <a:pt x="4842973" y="9749842"/>
                  <a:pt x="4873042" y="10071204"/>
                  <a:pt x="4698267" y="10287324"/>
                </a:cubicBezTo>
                <a:cubicBezTo>
                  <a:pt x="4598663" y="10409479"/>
                  <a:pt x="4455836" y="10473376"/>
                  <a:pt x="4313009" y="10473376"/>
                </a:cubicBezTo>
                <a:cubicBezTo>
                  <a:pt x="4202129" y="10473376"/>
                  <a:pt x="4087492" y="10435790"/>
                  <a:pt x="3995406" y="10356859"/>
                </a:cubicBezTo>
                <a:cubicBezTo>
                  <a:pt x="2724995" y="9289413"/>
                  <a:pt x="1997703" y="7718313"/>
                  <a:pt x="1997703" y="6040092"/>
                </a:cubicBezTo>
                <a:cubicBezTo>
                  <a:pt x="1997703" y="4375027"/>
                  <a:pt x="2717477" y="2809564"/>
                  <a:pt x="3972853" y="1743998"/>
                </a:cubicBezTo>
                <a:cubicBezTo>
                  <a:pt x="4183336" y="1565464"/>
                  <a:pt x="4497180" y="1591774"/>
                  <a:pt x="4675714" y="1809773"/>
                </a:cubicBezTo>
                <a:cubicBezTo>
                  <a:pt x="4850489" y="2025894"/>
                  <a:pt x="4824179" y="2345376"/>
                  <a:pt x="4611818" y="2525789"/>
                </a:cubicBezTo>
                <a:cubicBezTo>
                  <a:pt x="3583837" y="3397787"/>
                  <a:pt x="2995614" y="4677595"/>
                  <a:pt x="2995614" y="6040092"/>
                </a:cubicBezTo>
                <a:cubicBezTo>
                  <a:pt x="2995614" y="7411986"/>
                  <a:pt x="3593233" y="8699310"/>
                  <a:pt x="4630610" y="9571308"/>
                </a:cubicBezTo>
                <a:moveTo>
                  <a:pt x="12978491" y="6058885"/>
                </a:moveTo>
                <a:cubicBezTo>
                  <a:pt x="12978491" y="7722071"/>
                  <a:pt x="12258716" y="9289412"/>
                  <a:pt x="11003340" y="10354979"/>
                </a:cubicBezTo>
                <a:cubicBezTo>
                  <a:pt x="10909375" y="10433910"/>
                  <a:pt x="10796616" y="10473376"/>
                  <a:pt x="10683857" y="10473376"/>
                </a:cubicBezTo>
                <a:cubicBezTo>
                  <a:pt x="10541030" y="10473376"/>
                  <a:pt x="10400082" y="10411359"/>
                  <a:pt x="10300479" y="10291083"/>
                </a:cubicBezTo>
                <a:cubicBezTo>
                  <a:pt x="10123825" y="10074963"/>
                  <a:pt x="10152013" y="9755481"/>
                  <a:pt x="10362495" y="9575067"/>
                </a:cubicBezTo>
                <a:cubicBezTo>
                  <a:pt x="11390476" y="8703069"/>
                  <a:pt x="11978699" y="7421382"/>
                  <a:pt x="11978699" y="6058885"/>
                </a:cubicBezTo>
                <a:cubicBezTo>
                  <a:pt x="11978699" y="4688870"/>
                  <a:pt x="11382959" y="3401545"/>
                  <a:pt x="10345582" y="2527668"/>
                </a:cubicBezTo>
                <a:cubicBezTo>
                  <a:pt x="10133219" y="2347255"/>
                  <a:pt x="10103151" y="2027773"/>
                  <a:pt x="10277927" y="1811653"/>
                </a:cubicBezTo>
                <a:cubicBezTo>
                  <a:pt x="10452702" y="1593653"/>
                  <a:pt x="10770304" y="1565463"/>
                  <a:pt x="10980788" y="1742118"/>
                </a:cubicBezTo>
                <a:cubicBezTo>
                  <a:pt x="12249320" y="2809564"/>
                  <a:pt x="12978491" y="4382544"/>
                  <a:pt x="12978491" y="6058885"/>
                </a:cubicBezTo>
                <a:close/>
                <a:moveTo>
                  <a:pt x="3330131" y="11125495"/>
                </a:moveTo>
                <a:cubicBezTo>
                  <a:pt x="3542493" y="11305908"/>
                  <a:pt x="3568804" y="11625391"/>
                  <a:pt x="3392149" y="11841511"/>
                </a:cubicBezTo>
                <a:cubicBezTo>
                  <a:pt x="3292545" y="11961786"/>
                  <a:pt x="3151597" y="12023804"/>
                  <a:pt x="3008770" y="12023804"/>
                </a:cubicBezTo>
                <a:cubicBezTo>
                  <a:pt x="2896012" y="12023804"/>
                  <a:pt x="2781374" y="11984338"/>
                  <a:pt x="2689288" y="11905407"/>
                </a:cubicBezTo>
                <a:cubicBezTo>
                  <a:pt x="980999" y="10450824"/>
                  <a:pt x="1" y="8317811"/>
                  <a:pt x="1" y="6049488"/>
                </a:cubicBezTo>
                <a:cubicBezTo>
                  <a:pt x="1" y="3779286"/>
                  <a:pt x="980999" y="1644395"/>
                  <a:pt x="2693047" y="191691"/>
                </a:cubicBezTo>
                <a:cubicBezTo>
                  <a:pt x="2905409" y="11277"/>
                  <a:pt x="3217373" y="39467"/>
                  <a:pt x="3395908" y="257466"/>
                </a:cubicBezTo>
                <a:cubicBezTo>
                  <a:pt x="3572563" y="473587"/>
                  <a:pt x="3544373" y="793069"/>
                  <a:pt x="3333891" y="973482"/>
                </a:cubicBezTo>
                <a:cubicBezTo>
                  <a:pt x="1851118" y="2234496"/>
                  <a:pt x="999792" y="4083734"/>
                  <a:pt x="999792" y="6051368"/>
                </a:cubicBezTo>
                <a:cubicBezTo>
                  <a:pt x="999792" y="8015244"/>
                  <a:pt x="1851118" y="9864481"/>
                  <a:pt x="3330132" y="11125496"/>
                </a:cubicBezTo>
                <a:moveTo>
                  <a:pt x="14974313" y="6060764"/>
                </a:moveTo>
                <a:cubicBezTo>
                  <a:pt x="14974313" y="8330967"/>
                  <a:pt x="13993315" y="10465858"/>
                  <a:pt x="12283147" y="11920442"/>
                </a:cubicBezTo>
                <a:cubicBezTo>
                  <a:pt x="12189182" y="11999373"/>
                  <a:pt x="12076423" y="12038838"/>
                  <a:pt x="11963664" y="12038838"/>
                </a:cubicBezTo>
                <a:cubicBezTo>
                  <a:pt x="11820837" y="12038838"/>
                  <a:pt x="11679889" y="11976821"/>
                  <a:pt x="11580286" y="11856546"/>
                </a:cubicBezTo>
                <a:cubicBezTo>
                  <a:pt x="11403632" y="11640425"/>
                  <a:pt x="11431821" y="11320943"/>
                  <a:pt x="11642302" y="11140530"/>
                </a:cubicBezTo>
                <a:cubicBezTo>
                  <a:pt x="13125077" y="9879514"/>
                  <a:pt x="13976402" y="8028398"/>
                  <a:pt x="13976402" y="6060764"/>
                </a:cubicBezTo>
                <a:cubicBezTo>
                  <a:pt x="13976402" y="4079975"/>
                  <a:pt x="13117558" y="2221341"/>
                  <a:pt x="11615992" y="962206"/>
                </a:cubicBezTo>
                <a:cubicBezTo>
                  <a:pt x="11403630" y="783671"/>
                  <a:pt x="11373562" y="462310"/>
                  <a:pt x="11548338" y="246190"/>
                </a:cubicBezTo>
                <a:cubicBezTo>
                  <a:pt x="11723104" y="30063"/>
                  <a:pt x="12038836" y="1"/>
                  <a:pt x="12251199" y="176656"/>
                </a:cubicBezTo>
                <a:cubicBezTo>
                  <a:pt x="13982040" y="1631239"/>
                  <a:pt x="14974313" y="3775527"/>
                  <a:pt x="14974313" y="6060764"/>
                </a:cubicBezTo>
                <a:close/>
              </a:path>
            </a:pathLst>
          </a:cu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150" y="1906270"/>
            <a:ext cx="60496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r>
              <a:rPr lang="zh-CN" altLang="en-US">
                <a:solidFill>
                  <a:srgbClr val="ED7D31"/>
                </a:solidFill>
              </a:rPr>
              <a:t>void</a:t>
            </a:r>
            <a:r>
              <a:rPr lang="zh-CN" altLang="en-US"/>
              <a:t> </a:t>
            </a:r>
            <a:r>
              <a:rPr lang="zh-CN" altLang="en-US">
                <a:solidFill>
                  <a:srgbClr val="ED7D31">
                    <a:lumMod val="50000"/>
                  </a:srgbClr>
                </a:solidFill>
              </a:rPr>
              <a:t>init</a:t>
            </a:r>
            <a:r>
              <a:rPr lang="zh-CN" altLang="en-US">
                <a:solidFill>
                  <a:sysClr val="window" lastClr="FFFFFF">
                    <a:lumMod val="50000"/>
                  </a:sysClr>
                </a:solidFill>
              </a:rPr>
              <a:t>(ServletConfig config)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/>
              <a:t>        -- </a:t>
            </a:r>
            <a:r>
              <a:rPr lang="zh-CN" altLang="en-US"/>
              <a:t>初始化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 </a:t>
            </a:r>
            <a:r>
              <a:rPr lang="zh-CN" altLang="en-US">
                <a:solidFill>
                  <a:srgbClr val="ED7D31"/>
                </a:solidFill>
              </a:rPr>
              <a:t>void</a:t>
            </a:r>
            <a:r>
              <a:rPr lang="zh-CN" altLang="en-US"/>
              <a:t> </a:t>
            </a:r>
            <a:r>
              <a:rPr lang="zh-CN" altLang="en-US">
                <a:solidFill>
                  <a:srgbClr val="ED7D31">
                    <a:lumMod val="50000"/>
                  </a:srgbClr>
                </a:solidFill>
              </a:rPr>
              <a:t>service</a:t>
            </a:r>
            <a:r>
              <a:rPr lang="zh-CN" altLang="en-US">
                <a:solidFill>
                  <a:sysClr val="window" lastClr="FFFFFF">
                    <a:lumMod val="50000"/>
                  </a:sysClr>
                </a:solidFill>
              </a:rPr>
              <a:t>(ServletRequest req, ServletResponse resp)</a:t>
            </a:r>
            <a:r>
              <a:rPr lang="zh-CN" altLang="en-US"/>
              <a:t> 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sym typeface="+mn-ea"/>
              </a:rPr>
              <a:t>        -- </a:t>
            </a:r>
            <a:r>
              <a:rPr lang="zh-CN" altLang="en-US"/>
              <a:t>处理和响应请求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 </a:t>
            </a:r>
            <a:r>
              <a:rPr lang="zh-CN" altLang="en-US">
                <a:solidFill>
                  <a:srgbClr val="ED7D31"/>
                </a:solidFill>
              </a:rPr>
              <a:t>void</a:t>
            </a:r>
            <a:r>
              <a:rPr lang="zh-CN" altLang="en-US"/>
              <a:t> </a:t>
            </a:r>
            <a:r>
              <a:rPr lang="zh-CN" altLang="en-US">
                <a:solidFill>
                  <a:srgbClr val="ED7D31">
                    <a:lumMod val="50000"/>
                  </a:srgbClr>
                </a:solidFill>
              </a:rPr>
              <a:t>destory</a:t>
            </a:r>
            <a:r>
              <a:rPr lang="zh-CN" altLang="en-US">
                <a:solidFill>
                  <a:sysClr val="window" lastClr="FFFFFF">
                    <a:lumMod val="50000"/>
                  </a:sysClr>
                </a:solidFill>
              </a:rPr>
              <a:t>()</a:t>
            </a:r>
            <a:endParaRPr lang="zh-CN" altLang="en-US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sym typeface="+mn-ea"/>
              </a:rPr>
              <a:t>        -- </a:t>
            </a:r>
            <a:r>
              <a:rPr lang="zh-CN" altLang="en-US"/>
              <a:t>销毁 </a:t>
            </a:r>
            <a:endParaRPr lang="zh-CN" altLang="en-US"/>
          </a:p>
        </p:txBody>
      </p:sp>
      <p:pic>
        <p:nvPicPr>
          <p:cNvPr id="3" name="图片 2" descr="Servlet_Stru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4185" y="1676400"/>
            <a:ext cx="4385945" cy="2966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827405"/>
            <a:ext cx="7769225" cy="307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65" y="4368165"/>
            <a:ext cx="6565900" cy="1896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1590" y="4933315"/>
            <a:ext cx="20872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、实现</a:t>
            </a:r>
            <a:r>
              <a:rPr lang="en-US" altLang="zh-CN"/>
              <a:t>Servlet</a:t>
            </a:r>
            <a:r>
              <a:rPr lang="zh-CN" altLang="en-US"/>
              <a:t>接口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、注册</a:t>
            </a:r>
            <a:r>
              <a:rPr lang="en-US" altLang="zh-CN"/>
              <a:t>Servlet</a:t>
            </a:r>
            <a:r>
              <a:rPr lang="zh-CN" altLang="en-US"/>
              <a:t>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可选过程 2"/>
          <p:cNvSpPr/>
          <p:nvPr/>
        </p:nvSpPr>
        <p:spPr>
          <a:xfrm>
            <a:off x="1555750" y="1978025"/>
            <a:ext cx="1530985" cy="586105"/>
          </a:xfrm>
          <a:prstGeom prst="flowChartAlternateProcess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style>
          <a:lnRef idx="2">
            <a:srgbClr val="ED7D31">
              <a:shade val="50000"/>
            </a:srgbClr>
          </a:lnRef>
          <a:fillRef idx="1">
            <a:srgbClr val="ED7D31"/>
          </a:fillRef>
          <a:effectRef idx="0">
            <a:srgbClr val="ED7D31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en-US" altLang="zh-CN"/>
              <a:t>Tomcat</a:t>
            </a:r>
            <a:endParaRPr lang="en-US" altLang="zh-CN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197860" y="2269490"/>
            <a:ext cx="963930" cy="25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grpSp>
        <p:nvGrpSpPr>
          <p:cNvPr id="13" name="组合 12"/>
          <p:cNvGrpSpPr/>
          <p:nvPr/>
        </p:nvGrpSpPr>
        <p:grpSpPr>
          <a:xfrm>
            <a:off x="4305935" y="2075815"/>
            <a:ext cx="2195195" cy="485775"/>
            <a:chOff x="6183" y="3202"/>
            <a:chExt cx="3457" cy="765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6183" y="3966"/>
              <a:ext cx="3457" cy="1"/>
            </a:xfrm>
            <a:prstGeom prst="line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style>
            <a:lnRef idx="3">
              <a:srgbClr val="ED7D31"/>
            </a:lnRef>
            <a:fillRef idx="0">
              <a:srgbClr val="ED7D31"/>
            </a:fillRef>
            <a:effectRef idx="2">
              <a:srgbClr val="ED7D31"/>
            </a:effectRef>
            <a:fontRef idx="minor">
              <a:sysClr val="windowText" lastClr="000000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6302" y="3202"/>
              <a:ext cx="3220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/>
                <a:t>创建</a:t>
              </a:r>
              <a:r>
                <a:rPr lang="en-US" altLang="zh-CN" sz="2000"/>
                <a:t>Context</a:t>
              </a:r>
              <a:r>
                <a:rPr lang="zh-CN" altLang="en-US" sz="2000"/>
                <a:t>容器</a:t>
              </a:r>
              <a:endParaRPr lang="zh-CN" altLang="en-US" sz="20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0810" y="2073275"/>
            <a:ext cx="2757805" cy="490855"/>
            <a:chOff x="6183" y="3198"/>
            <a:chExt cx="4343" cy="773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6183" y="3967"/>
              <a:ext cx="4343" cy="4"/>
            </a:xfrm>
            <a:prstGeom prst="line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style>
            <a:lnRef idx="3">
              <a:srgbClr val="ED7D31"/>
            </a:lnRef>
            <a:fillRef idx="0">
              <a:srgbClr val="ED7D31"/>
            </a:fillRef>
            <a:effectRef idx="2">
              <a:srgbClr val="ED7D31"/>
            </a:effectRef>
            <a:fontRef idx="minor">
              <a:sysClr val="windowText" lastClr="000000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391" y="3198"/>
              <a:ext cx="390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/>
                <a:t>解析</a:t>
              </a:r>
              <a:r>
                <a:rPr lang="zh-CN" altLang="en-US"/>
                <a:t>WEB-INF/web.xml</a:t>
              </a:r>
              <a:endParaRPr lang="zh-CN" altLang="en-US"/>
            </a:p>
          </p:txBody>
        </p:sp>
      </p:grpSp>
      <p:cxnSp>
        <p:nvCxnSpPr>
          <p:cNvPr id="34" name="直接箭头连接符 33"/>
          <p:cNvCxnSpPr/>
          <p:nvPr/>
        </p:nvCxnSpPr>
        <p:spPr>
          <a:xfrm>
            <a:off x="6646545" y="2273935"/>
            <a:ext cx="963930" cy="25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grpSp>
        <p:nvGrpSpPr>
          <p:cNvPr id="35" name="组合 34"/>
          <p:cNvGrpSpPr/>
          <p:nvPr/>
        </p:nvGrpSpPr>
        <p:grpSpPr>
          <a:xfrm>
            <a:off x="768985" y="4131310"/>
            <a:ext cx="3539490" cy="481965"/>
            <a:chOff x="6183" y="3126"/>
            <a:chExt cx="5574" cy="75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6285" y="3885"/>
              <a:ext cx="5370" cy="0"/>
            </a:xfrm>
            <a:prstGeom prst="line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style>
            <a:lnRef idx="3">
              <a:srgbClr val="ED7D31"/>
            </a:lnRef>
            <a:fillRef idx="0">
              <a:srgbClr val="ED7D31"/>
            </a:fillRef>
            <a:effectRef idx="2">
              <a:srgbClr val="ED7D31"/>
            </a:effectRef>
            <a:fontRef idx="minor">
              <a:sysClr val="windowText" lastClr="000000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6183" y="3126"/>
              <a:ext cx="557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/>
                <a:t>包装</a:t>
              </a:r>
              <a:r>
                <a:rPr lang="en-US" altLang="zh-CN" sz="2000"/>
                <a:t>Servlet</a:t>
              </a:r>
              <a:r>
                <a:rPr lang="zh-CN" altLang="en-US" sz="2000"/>
                <a:t>放入</a:t>
              </a:r>
              <a:r>
                <a:rPr lang="en-US" altLang="zh-CN" sz="2000"/>
                <a:t>Context</a:t>
              </a:r>
              <a:r>
                <a:rPr lang="zh-CN" altLang="en-US" sz="2000"/>
                <a:t>容器中</a:t>
              </a:r>
              <a:endParaRPr lang="zh-CN" altLang="en-US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520690" y="4128770"/>
            <a:ext cx="2026920" cy="484505"/>
            <a:chOff x="6203" y="3208"/>
            <a:chExt cx="4601" cy="763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6203" y="3957"/>
              <a:ext cx="4601" cy="14"/>
            </a:xfrm>
            <a:prstGeom prst="line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style>
            <a:lnRef idx="3">
              <a:srgbClr val="ED7D31"/>
            </a:lnRef>
            <a:fillRef idx="0">
              <a:srgbClr val="ED7D31"/>
            </a:fillRef>
            <a:effectRef idx="2">
              <a:srgbClr val="ED7D31"/>
            </a:effectRef>
            <a:fontRef idx="minor">
              <a:sysClr val="windowText" lastClr="000000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330" y="3208"/>
              <a:ext cx="447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/>
                <a:t>Servlet</a:t>
              </a:r>
              <a:r>
                <a:rPr lang="zh-CN" altLang="en-US" sz="2000"/>
                <a:t>的实例化</a:t>
              </a:r>
              <a:endParaRPr lang="zh-CN" altLang="en-US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128125" y="4131310"/>
            <a:ext cx="1747520" cy="481965"/>
            <a:chOff x="6131" y="3198"/>
            <a:chExt cx="2752" cy="759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6131" y="3957"/>
              <a:ext cx="2752" cy="0"/>
            </a:xfrm>
            <a:prstGeom prst="line">
              <a:avLst/>
            </a:prstGeom>
            <a:noFill/>
            <a:ln w="190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style>
            <a:lnRef idx="3">
              <a:srgbClr val="ED7D31"/>
            </a:lnRef>
            <a:fillRef idx="0">
              <a:srgbClr val="ED7D31"/>
            </a:fillRef>
            <a:effectRef idx="2">
              <a:srgbClr val="ED7D31"/>
            </a:effectRef>
            <a:fontRef idx="minor">
              <a:sysClr val="windowText" lastClr="000000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183" y="3198"/>
              <a:ext cx="264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/>
                <a:t>启动</a:t>
              </a:r>
              <a:r>
                <a:rPr lang="en-US" altLang="zh-CN" sz="2000"/>
                <a:t>Http</a:t>
              </a:r>
              <a:r>
                <a:rPr lang="zh-CN" altLang="en-US" sz="2000"/>
                <a:t>服务</a:t>
              </a:r>
              <a:endParaRPr lang="zh-CN" altLang="en-US" sz="2000"/>
            </a:p>
          </p:txBody>
        </p:sp>
      </p:grpSp>
      <p:cxnSp>
        <p:nvCxnSpPr>
          <p:cNvPr id="44" name="直接箭头连接符 43"/>
          <p:cNvCxnSpPr/>
          <p:nvPr/>
        </p:nvCxnSpPr>
        <p:spPr>
          <a:xfrm>
            <a:off x="7882890" y="4326890"/>
            <a:ext cx="963930" cy="25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4291965" y="4329430"/>
            <a:ext cx="963930" cy="254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cxnSp>
        <p:nvCxnSpPr>
          <p:cNvPr id="47" name="直接连接符 46"/>
          <p:cNvCxnSpPr>
            <a:stCxn id="33" idx="2"/>
          </p:cNvCxnSpPr>
          <p:nvPr/>
        </p:nvCxnSpPr>
        <p:spPr>
          <a:xfrm>
            <a:off x="9488170" y="2514600"/>
            <a:ext cx="5715" cy="76263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2466340" y="3260725"/>
            <a:ext cx="7014210" cy="2413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2473325" y="3251835"/>
            <a:ext cx="1270" cy="87947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>
            <p:custDataLst>
              <p:tags r:id="rId1"/>
            </p:custDataLst>
          </p:nvPr>
        </p:nvCxnSpPr>
        <p:spPr>
          <a:xfrm flipH="1">
            <a:off x="2696210" y="4274185"/>
            <a:ext cx="484505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157220" y="3312160"/>
            <a:ext cx="9104" cy="2070100"/>
          </a:xfrm>
          <a:prstGeom prst="line">
            <a:avLst/>
          </a:prstGeom>
          <a:ln w="12700">
            <a:solidFill>
              <a:srgbClr val="FFC000"/>
            </a:solidFill>
            <a:prstDash val="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22" name="直接连接符 21"/>
          <p:cNvCxnSpPr/>
          <p:nvPr>
            <p:custDataLst>
              <p:tags r:id="rId3"/>
            </p:custDataLst>
          </p:nvPr>
        </p:nvCxnSpPr>
        <p:spPr>
          <a:xfrm>
            <a:off x="3180080" y="4276090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7" name="任意多边形 6"/>
          <p:cNvSpPr/>
          <p:nvPr>
            <p:custDataLst>
              <p:tags r:id="rId4"/>
            </p:custDataLst>
          </p:nvPr>
        </p:nvSpPr>
        <p:spPr bwMode="auto">
          <a:xfrm>
            <a:off x="4151630" y="3997325"/>
            <a:ext cx="557530" cy="557530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wrap="square" lIns="90000" tIns="46800" rIns="90000" bIns="4680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 bwMode="auto">
          <a:xfrm>
            <a:off x="4813300" y="3997325"/>
            <a:ext cx="4203065" cy="40195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与Spring IoC容器无缝集成</a:t>
            </a:r>
            <a:endParaRPr b="1" spc="300" dirty="0">
              <a:solidFill>
                <a:srgbClr val="3498D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6"/>
            </p:custDataLst>
          </p:nvPr>
        </p:nvCxnSpPr>
        <p:spPr>
          <a:xfrm>
            <a:off x="3180080" y="3331845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 bwMode="auto">
          <a:xfrm>
            <a:off x="4813300" y="5006340"/>
            <a:ext cx="4076065" cy="716915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1AA3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相比原生</a:t>
            </a:r>
            <a:r>
              <a:rPr lang="en-US" altLang="zh-CN" b="1" spc="300" dirty="0">
                <a:solidFill>
                  <a:srgbClr val="1AA3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Servlet</a:t>
            </a:r>
            <a:r>
              <a:rPr lang="zh-CN" altLang="en-US" b="1" spc="300" dirty="0">
                <a:solidFill>
                  <a:srgbClr val="1AA3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开发更加易用、更加健壮、功能更加强大</a:t>
            </a:r>
            <a:endParaRPr lang="zh-CN" altLang="en-US" b="1" spc="300" dirty="0">
              <a:solidFill>
                <a:srgbClr val="1AA3A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8"/>
            </p:custDataLst>
          </p:nvPr>
        </p:nvCxnSpPr>
        <p:spPr>
          <a:xfrm>
            <a:off x="3180080" y="5382260"/>
            <a:ext cx="855980" cy="0"/>
          </a:xfrm>
          <a:prstGeom prst="line">
            <a:avLst/>
          </a:prstGeom>
          <a:ln w="12700">
            <a:solidFill>
              <a:srgbClr val="FFC000"/>
            </a:solidFill>
            <a:prstDash val="dash"/>
            <a:tailEnd type="triangle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3" name="文本框 42"/>
          <p:cNvSpPr txBox="1"/>
          <p:nvPr>
            <p:custDataLst>
              <p:tags r:id="rId9"/>
            </p:custDataLst>
          </p:nvPr>
        </p:nvSpPr>
        <p:spPr bwMode="auto">
          <a:xfrm>
            <a:off x="4813300" y="2878455"/>
            <a:ext cx="4138930" cy="4902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l" latinLnBrk="0">
              <a:lnSpc>
                <a:spcPct val="120000"/>
              </a:lnSpc>
            </a:pPr>
            <a:r>
              <a:rPr lang="zh-CN" altLang="en-US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Servlet</a:t>
            </a:r>
            <a:r>
              <a:rPr lang="zh-CN" altLang="en-US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实现的</a:t>
            </a:r>
            <a:r>
              <a:rPr lang="en-US" altLang="zh-CN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MVC</a:t>
            </a:r>
            <a:r>
              <a:rPr lang="zh-CN" altLang="en-US" b="1" spc="300" dirty="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</a:t>
            </a:r>
            <a:endParaRPr lang="zh-CN" altLang="en-US" b="1" spc="300" dirty="0">
              <a:solidFill>
                <a:srgbClr val="1F74A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PA_ImportSvg_636701195171324043"/>
          <p:cNvSpPr/>
          <p:nvPr>
            <p:custDataLst>
              <p:tags r:id="rId10"/>
            </p:custDataLst>
          </p:nvPr>
        </p:nvSpPr>
        <p:spPr>
          <a:xfrm>
            <a:off x="4151630" y="2999740"/>
            <a:ext cx="492125" cy="433705"/>
          </a:xfrm>
          <a:custGeom>
            <a:avLst/>
            <a:gdLst/>
            <a:ahLst/>
            <a:cxnLst/>
            <a:rect l="l" t="t" r="r" b="b"/>
            <a:pathLst>
              <a:path w="9254311" h="8165593">
                <a:moveTo>
                  <a:pt x="544360" y="8165593"/>
                </a:moveTo>
                <a:cubicBezTo>
                  <a:pt x="244957" y="8165593"/>
                  <a:pt x="0" y="7920635"/>
                  <a:pt x="0" y="7621233"/>
                </a:cubicBezTo>
                <a:lnTo>
                  <a:pt x="0" y="6804700"/>
                </a:lnTo>
                <a:cubicBezTo>
                  <a:pt x="0" y="6505297"/>
                  <a:pt x="244957" y="6260340"/>
                  <a:pt x="544360" y="6260340"/>
                </a:cubicBezTo>
                <a:cubicBezTo>
                  <a:pt x="843763" y="6260340"/>
                  <a:pt x="1088720" y="6505298"/>
                  <a:pt x="1088720" y="6804700"/>
                </a:cubicBezTo>
                <a:lnTo>
                  <a:pt x="1088720" y="7621233"/>
                </a:lnTo>
                <a:cubicBezTo>
                  <a:pt x="1088784" y="7920573"/>
                  <a:pt x="843813" y="8165593"/>
                  <a:pt x="544360" y="8165593"/>
                </a:cubicBezTo>
                <a:close/>
                <a:moveTo>
                  <a:pt x="3266186" y="8165593"/>
                </a:moveTo>
                <a:cubicBezTo>
                  <a:pt x="2966783" y="8165593"/>
                  <a:pt x="2721838" y="7920635"/>
                  <a:pt x="2721838" y="7621233"/>
                </a:cubicBezTo>
                <a:lnTo>
                  <a:pt x="2721838" y="5443717"/>
                </a:lnTo>
                <a:cubicBezTo>
                  <a:pt x="2721838" y="5144314"/>
                  <a:pt x="2966796" y="4899369"/>
                  <a:pt x="3266186" y="4899369"/>
                </a:cubicBezTo>
                <a:cubicBezTo>
                  <a:pt x="3565576" y="4899369"/>
                  <a:pt x="3810546" y="5144327"/>
                  <a:pt x="3810546" y="5443717"/>
                </a:cubicBezTo>
                <a:lnTo>
                  <a:pt x="3810546" y="7621233"/>
                </a:lnTo>
                <a:cubicBezTo>
                  <a:pt x="3810610" y="7920573"/>
                  <a:pt x="3565639" y="8165593"/>
                  <a:pt x="3266186" y="8165593"/>
                </a:cubicBezTo>
                <a:close/>
                <a:moveTo>
                  <a:pt x="5988126" y="8165593"/>
                </a:moveTo>
                <a:cubicBezTo>
                  <a:pt x="5688724" y="8165593"/>
                  <a:pt x="5443779" y="7920635"/>
                  <a:pt x="5443779" y="7621233"/>
                </a:cubicBezTo>
                <a:lnTo>
                  <a:pt x="5443779" y="3266251"/>
                </a:lnTo>
                <a:cubicBezTo>
                  <a:pt x="5443779" y="2966849"/>
                  <a:pt x="5688737" y="2721904"/>
                  <a:pt x="5988126" y="2721904"/>
                </a:cubicBezTo>
                <a:cubicBezTo>
                  <a:pt x="6287516" y="2721904"/>
                  <a:pt x="6532474" y="2966861"/>
                  <a:pt x="6532474" y="3266251"/>
                </a:cubicBezTo>
                <a:lnTo>
                  <a:pt x="6532474" y="7621182"/>
                </a:lnTo>
                <a:cubicBezTo>
                  <a:pt x="6532474" y="7920585"/>
                  <a:pt x="6287516" y="8165593"/>
                  <a:pt x="5988126" y="8165593"/>
                </a:cubicBezTo>
                <a:close/>
                <a:moveTo>
                  <a:pt x="8709952" y="8165593"/>
                </a:moveTo>
                <a:cubicBezTo>
                  <a:pt x="8410549" y="8165593"/>
                  <a:pt x="8165592" y="7920635"/>
                  <a:pt x="8165592" y="7621233"/>
                </a:cubicBezTo>
                <a:lnTo>
                  <a:pt x="8165592" y="544362"/>
                </a:lnTo>
                <a:cubicBezTo>
                  <a:pt x="8165592" y="244959"/>
                  <a:pt x="8410550" y="1"/>
                  <a:pt x="8709952" y="1"/>
                </a:cubicBezTo>
                <a:cubicBezTo>
                  <a:pt x="9009353" y="1"/>
                  <a:pt x="9254311" y="244959"/>
                  <a:pt x="9254311" y="544362"/>
                </a:cubicBezTo>
                <a:lnTo>
                  <a:pt x="9254311" y="7621170"/>
                </a:lnTo>
                <a:cubicBezTo>
                  <a:pt x="9254311" y="7920573"/>
                  <a:pt x="9009353" y="8165581"/>
                  <a:pt x="8709952" y="8165581"/>
                </a:cubicBezTo>
              </a:path>
            </a:pathLst>
          </a:custGeom>
          <a:solidFill>
            <a:srgbClr val="1F74AD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94055" y="3843655"/>
            <a:ext cx="1945005" cy="873125"/>
            <a:chOff x="3439" y="4375"/>
            <a:chExt cx="2889" cy="1375"/>
          </a:xfrm>
        </p:grpSpPr>
        <p:sp>
          <p:nvSpPr>
            <p:cNvPr id="57" name="圆角矩形 2"/>
            <p:cNvSpPr/>
            <p:nvPr>
              <p:custDataLst>
                <p:tags r:id="rId11"/>
              </p:custDataLst>
            </p:nvPr>
          </p:nvSpPr>
          <p:spPr>
            <a:xfrm>
              <a:off x="3439" y="4375"/>
              <a:ext cx="2889" cy="1375"/>
            </a:xfrm>
            <a:prstGeom prst="roundRect">
              <a:avLst/>
            </a:prstGeom>
            <a:solidFill>
              <a:srgbClr val="000000">
                <a:lumMod val="75000"/>
                <a:lumOff val="25000"/>
                <a:alpha val="3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圆角矩形 4"/>
            <p:cNvSpPr/>
            <p:nvPr>
              <p:custDataLst>
                <p:tags r:id="rId12"/>
              </p:custDataLst>
            </p:nvPr>
          </p:nvSpPr>
          <p:spPr>
            <a:xfrm>
              <a:off x="3565" y="4516"/>
              <a:ext cx="2638" cy="1095"/>
            </a:xfrm>
            <a:prstGeom prst="roundRect">
              <a:avLst/>
            </a:prstGeom>
            <a:solidFill>
              <a:srgbClr val="000000">
                <a:lumMod val="50000"/>
                <a:lumOff val="50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wrap="square" lIns="90000" tIns="46800" rIns="90000" bIns="4680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3439" y="4700"/>
              <a:ext cx="2889" cy="728"/>
            </a:xfrm>
            <a:prstGeom prst="rect">
              <a:avLst/>
            </a:prstGeom>
          </p:spPr>
          <p:txBody>
            <a:bodyPr vert="horz" wrap="square" lIns="90000" tIns="46800" rIns="90000" bIns="46800" anchor="t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b="1" spc="300" dirty="0">
                  <a:solidFill>
                    <a:sysClr val="window" lastClr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SpringMVC</a:t>
              </a:r>
              <a:endParaRPr lang="en-US" altLang="zh-CN" b="1" spc="300" dirty="0">
                <a:solidFill>
                  <a:sysClr val="window" lastClr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2" name="PA_ImportSvg_636701193739374043"/>
          <p:cNvSpPr/>
          <p:nvPr>
            <p:custDataLst>
              <p:tags r:id="rId14"/>
            </p:custDataLst>
          </p:nvPr>
        </p:nvSpPr>
        <p:spPr>
          <a:xfrm>
            <a:off x="4151630" y="5131435"/>
            <a:ext cx="558165" cy="502285"/>
          </a:xfrm>
          <a:custGeom>
            <a:avLst/>
            <a:gdLst/>
            <a:ahLst/>
            <a:cxnLst/>
            <a:rect l="l" t="t" r="r" b="b"/>
            <a:pathLst>
              <a:path w="14974313" h="12038838">
                <a:moveTo>
                  <a:pt x="7487158" y="4523491"/>
                </a:moveTo>
                <a:cubicBezTo>
                  <a:pt x="6662142" y="4523491"/>
                  <a:pt x="5989351" y="5207559"/>
                  <a:pt x="5989351" y="6049488"/>
                </a:cubicBezTo>
                <a:cubicBezTo>
                  <a:pt x="5989351" y="6891416"/>
                  <a:pt x="6660263" y="7575484"/>
                  <a:pt x="7487158" y="7575484"/>
                </a:cubicBezTo>
                <a:cubicBezTo>
                  <a:pt x="8312173" y="7575484"/>
                  <a:pt x="8984965" y="6891417"/>
                  <a:pt x="8984965" y="6049488"/>
                </a:cubicBezTo>
                <a:cubicBezTo>
                  <a:pt x="8984965" y="5207558"/>
                  <a:pt x="8314053" y="4523491"/>
                  <a:pt x="7487158" y="4523491"/>
                </a:cubicBezTo>
                <a:close/>
                <a:moveTo>
                  <a:pt x="7487158" y="6556901"/>
                </a:moveTo>
                <a:cubicBezTo>
                  <a:pt x="7210899" y="6556901"/>
                  <a:pt x="6987262" y="6329505"/>
                  <a:pt x="6987262" y="6049488"/>
                </a:cubicBezTo>
                <a:cubicBezTo>
                  <a:pt x="6987262" y="5769472"/>
                  <a:pt x="7210899" y="5542076"/>
                  <a:pt x="7487158" y="5542076"/>
                </a:cubicBezTo>
                <a:cubicBezTo>
                  <a:pt x="7763416" y="5542076"/>
                  <a:pt x="7987053" y="5769472"/>
                  <a:pt x="7987053" y="6049488"/>
                </a:cubicBezTo>
                <a:cubicBezTo>
                  <a:pt x="7987053" y="6331384"/>
                  <a:pt x="7765296" y="6556901"/>
                  <a:pt x="7487158" y="6556901"/>
                </a:cubicBezTo>
                <a:close/>
                <a:moveTo>
                  <a:pt x="5902902" y="8005846"/>
                </a:moveTo>
                <a:cubicBezTo>
                  <a:pt x="6115264" y="8184380"/>
                  <a:pt x="6145332" y="8505742"/>
                  <a:pt x="5970557" y="8721862"/>
                </a:cubicBezTo>
                <a:cubicBezTo>
                  <a:pt x="5870954" y="8844016"/>
                  <a:pt x="5728127" y="8907913"/>
                  <a:pt x="5585299" y="8907913"/>
                </a:cubicBezTo>
                <a:cubicBezTo>
                  <a:pt x="5474420" y="8907913"/>
                  <a:pt x="5359783" y="8870327"/>
                  <a:pt x="5267696" y="8791396"/>
                </a:cubicBezTo>
                <a:cubicBezTo>
                  <a:pt x="4459594" y="8111087"/>
                  <a:pt x="3995406" y="7111296"/>
                  <a:pt x="3995406" y="6043851"/>
                </a:cubicBezTo>
                <a:cubicBezTo>
                  <a:pt x="3995406" y="4985801"/>
                  <a:pt x="4453957" y="3987889"/>
                  <a:pt x="5252661" y="3309460"/>
                </a:cubicBezTo>
                <a:cubicBezTo>
                  <a:pt x="5463144" y="3129047"/>
                  <a:pt x="5778867" y="3157237"/>
                  <a:pt x="5955522" y="3373357"/>
                </a:cubicBezTo>
                <a:cubicBezTo>
                  <a:pt x="6132177" y="3589477"/>
                  <a:pt x="6103988" y="3910838"/>
                  <a:pt x="5891626" y="4089372"/>
                </a:cubicBezTo>
                <a:cubicBezTo>
                  <a:pt x="5322197" y="4574234"/>
                  <a:pt x="4995197" y="5286490"/>
                  <a:pt x="4995197" y="6041972"/>
                </a:cubicBezTo>
                <a:cubicBezTo>
                  <a:pt x="4993318" y="6806849"/>
                  <a:pt x="5324076" y="7520986"/>
                  <a:pt x="5902902" y="8005847"/>
                </a:cubicBezTo>
                <a:moveTo>
                  <a:pt x="10980788" y="6055126"/>
                </a:moveTo>
                <a:cubicBezTo>
                  <a:pt x="10980788" y="7116934"/>
                  <a:pt x="10522237" y="8112966"/>
                  <a:pt x="9723531" y="8789517"/>
                </a:cubicBezTo>
                <a:cubicBezTo>
                  <a:pt x="9631445" y="8868448"/>
                  <a:pt x="9518686" y="8907914"/>
                  <a:pt x="9405929" y="8907914"/>
                </a:cubicBezTo>
                <a:cubicBezTo>
                  <a:pt x="9263102" y="8907914"/>
                  <a:pt x="9122154" y="8845897"/>
                  <a:pt x="9022551" y="8723742"/>
                </a:cubicBezTo>
                <a:cubicBezTo>
                  <a:pt x="8847775" y="8507622"/>
                  <a:pt x="8875964" y="8188140"/>
                  <a:pt x="9088326" y="8007726"/>
                </a:cubicBezTo>
                <a:cubicBezTo>
                  <a:pt x="9657757" y="7522865"/>
                  <a:pt x="9984755" y="6812488"/>
                  <a:pt x="9984755" y="6055127"/>
                </a:cubicBezTo>
                <a:cubicBezTo>
                  <a:pt x="9984755" y="5294008"/>
                  <a:pt x="9653997" y="4577992"/>
                  <a:pt x="9077051" y="4093131"/>
                </a:cubicBezTo>
                <a:cubicBezTo>
                  <a:pt x="8864689" y="3914597"/>
                  <a:pt x="8834621" y="3593236"/>
                  <a:pt x="9009396" y="3377115"/>
                </a:cubicBezTo>
                <a:cubicBezTo>
                  <a:pt x="9187931" y="3160995"/>
                  <a:pt x="9499895" y="3130926"/>
                  <a:pt x="9712257" y="3309460"/>
                </a:cubicBezTo>
                <a:cubicBezTo>
                  <a:pt x="10518479" y="3987890"/>
                  <a:pt x="10980789" y="4987681"/>
                  <a:pt x="10980789" y="6055127"/>
                </a:cubicBezTo>
                <a:moveTo>
                  <a:pt x="4630612" y="9571308"/>
                </a:moveTo>
                <a:cubicBezTo>
                  <a:pt x="4842973" y="9749842"/>
                  <a:pt x="4873042" y="10071204"/>
                  <a:pt x="4698267" y="10287324"/>
                </a:cubicBezTo>
                <a:cubicBezTo>
                  <a:pt x="4598663" y="10409479"/>
                  <a:pt x="4455836" y="10473376"/>
                  <a:pt x="4313009" y="10473376"/>
                </a:cubicBezTo>
                <a:cubicBezTo>
                  <a:pt x="4202129" y="10473376"/>
                  <a:pt x="4087492" y="10435790"/>
                  <a:pt x="3995406" y="10356859"/>
                </a:cubicBezTo>
                <a:cubicBezTo>
                  <a:pt x="2724995" y="9289413"/>
                  <a:pt x="1997703" y="7718313"/>
                  <a:pt x="1997703" y="6040092"/>
                </a:cubicBezTo>
                <a:cubicBezTo>
                  <a:pt x="1997703" y="4375027"/>
                  <a:pt x="2717477" y="2809564"/>
                  <a:pt x="3972853" y="1743998"/>
                </a:cubicBezTo>
                <a:cubicBezTo>
                  <a:pt x="4183336" y="1565464"/>
                  <a:pt x="4497180" y="1591774"/>
                  <a:pt x="4675714" y="1809773"/>
                </a:cubicBezTo>
                <a:cubicBezTo>
                  <a:pt x="4850489" y="2025894"/>
                  <a:pt x="4824179" y="2345376"/>
                  <a:pt x="4611818" y="2525789"/>
                </a:cubicBezTo>
                <a:cubicBezTo>
                  <a:pt x="3583837" y="3397787"/>
                  <a:pt x="2995614" y="4677595"/>
                  <a:pt x="2995614" y="6040092"/>
                </a:cubicBezTo>
                <a:cubicBezTo>
                  <a:pt x="2995614" y="7411986"/>
                  <a:pt x="3593233" y="8699310"/>
                  <a:pt x="4630610" y="9571308"/>
                </a:cubicBezTo>
                <a:moveTo>
                  <a:pt x="12978491" y="6058885"/>
                </a:moveTo>
                <a:cubicBezTo>
                  <a:pt x="12978491" y="7722071"/>
                  <a:pt x="12258716" y="9289412"/>
                  <a:pt x="11003340" y="10354979"/>
                </a:cubicBezTo>
                <a:cubicBezTo>
                  <a:pt x="10909375" y="10433910"/>
                  <a:pt x="10796616" y="10473376"/>
                  <a:pt x="10683857" y="10473376"/>
                </a:cubicBezTo>
                <a:cubicBezTo>
                  <a:pt x="10541030" y="10473376"/>
                  <a:pt x="10400082" y="10411359"/>
                  <a:pt x="10300479" y="10291083"/>
                </a:cubicBezTo>
                <a:cubicBezTo>
                  <a:pt x="10123825" y="10074963"/>
                  <a:pt x="10152013" y="9755481"/>
                  <a:pt x="10362495" y="9575067"/>
                </a:cubicBezTo>
                <a:cubicBezTo>
                  <a:pt x="11390476" y="8703069"/>
                  <a:pt x="11978699" y="7421382"/>
                  <a:pt x="11978699" y="6058885"/>
                </a:cubicBezTo>
                <a:cubicBezTo>
                  <a:pt x="11978699" y="4688870"/>
                  <a:pt x="11382959" y="3401545"/>
                  <a:pt x="10345582" y="2527668"/>
                </a:cubicBezTo>
                <a:cubicBezTo>
                  <a:pt x="10133219" y="2347255"/>
                  <a:pt x="10103151" y="2027773"/>
                  <a:pt x="10277927" y="1811653"/>
                </a:cubicBezTo>
                <a:cubicBezTo>
                  <a:pt x="10452702" y="1593653"/>
                  <a:pt x="10770304" y="1565463"/>
                  <a:pt x="10980788" y="1742118"/>
                </a:cubicBezTo>
                <a:cubicBezTo>
                  <a:pt x="12249320" y="2809564"/>
                  <a:pt x="12978491" y="4382544"/>
                  <a:pt x="12978491" y="6058885"/>
                </a:cubicBezTo>
                <a:close/>
                <a:moveTo>
                  <a:pt x="3330131" y="11125495"/>
                </a:moveTo>
                <a:cubicBezTo>
                  <a:pt x="3542493" y="11305908"/>
                  <a:pt x="3568804" y="11625391"/>
                  <a:pt x="3392149" y="11841511"/>
                </a:cubicBezTo>
                <a:cubicBezTo>
                  <a:pt x="3292545" y="11961786"/>
                  <a:pt x="3151597" y="12023804"/>
                  <a:pt x="3008770" y="12023804"/>
                </a:cubicBezTo>
                <a:cubicBezTo>
                  <a:pt x="2896012" y="12023804"/>
                  <a:pt x="2781374" y="11984338"/>
                  <a:pt x="2689288" y="11905407"/>
                </a:cubicBezTo>
                <a:cubicBezTo>
                  <a:pt x="980999" y="10450824"/>
                  <a:pt x="1" y="8317811"/>
                  <a:pt x="1" y="6049488"/>
                </a:cubicBezTo>
                <a:cubicBezTo>
                  <a:pt x="1" y="3779286"/>
                  <a:pt x="980999" y="1644395"/>
                  <a:pt x="2693047" y="191691"/>
                </a:cubicBezTo>
                <a:cubicBezTo>
                  <a:pt x="2905409" y="11277"/>
                  <a:pt x="3217373" y="39467"/>
                  <a:pt x="3395908" y="257466"/>
                </a:cubicBezTo>
                <a:cubicBezTo>
                  <a:pt x="3572563" y="473587"/>
                  <a:pt x="3544373" y="793069"/>
                  <a:pt x="3333891" y="973482"/>
                </a:cubicBezTo>
                <a:cubicBezTo>
                  <a:pt x="1851118" y="2234496"/>
                  <a:pt x="999792" y="4083734"/>
                  <a:pt x="999792" y="6051368"/>
                </a:cubicBezTo>
                <a:cubicBezTo>
                  <a:pt x="999792" y="8015244"/>
                  <a:pt x="1851118" y="9864481"/>
                  <a:pt x="3330132" y="11125496"/>
                </a:cubicBezTo>
                <a:moveTo>
                  <a:pt x="14974313" y="6060764"/>
                </a:moveTo>
                <a:cubicBezTo>
                  <a:pt x="14974313" y="8330967"/>
                  <a:pt x="13993315" y="10465858"/>
                  <a:pt x="12283147" y="11920442"/>
                </a:cubicBezTo>
                <a:cubicBezTo>
                  <a:pt x="12189182" y="11999373"/>
                  <a:pt x="12076423" y="12038838"/>
                  <a:pt x="11963664" y="12038838"/>
                </a:cubicBezTo>
                <a:cubicBezTo>
                  <a:pt x="11820837" y="12038838"/>
                  <a:pt x="11679889" y="11976821"/>
                  <a:pt x="11580286" y="11856546"/>
                </a:cubicBezTo>
                <a:cubicBezTo>
                  <a:pt x="11403632" y="11640425"/>
                  <a:pt x="11431821" y="11320943"/>
                  <a:pt x="11642302" y="11140530"/>
                </a:cubicBezTo>
                <a:cubicBezTo>
                  <a:pt x="13125077" y="9879514"/>
                  <a:pt x="13976402" y="8028398"/>
                  <a:pt x="13976402" y="6060764"/>
                </a:cubicBezTo>
                <a:cubicBezTo>
                  <a:pt x="13976402" y="4079975"/>
                  <a:pt x="13117558" y="2221341"/>
                  <a:pt x="11615992" y="962206"/>
                </a:cubicBezTo>
                <a:cubicBezTo>
                  <a:pt x="11403630" y="783671"/>
                  <a:pt x="11373562" y="462310"/>
                  <a:pt x="11548338" y="246190"/>
                </a:cubicBezTo>
                <a:cubicBezTo>
                  <a:pt x="11723104" y="30063"/>
                  <a:pt x="12038836" y="1"/>
                  <a:pt x="12251199" y="176656"/>
                </a:cubicBezTo>
                <a:cubicBezTo>
                  <a:pt x="13982040" y="1631239"/>
                  <a:pt x="14974313" y="3775527"/>
                  <a:pt x="14974313" y="6060764"/>
                </a:cubicBezTo>
                <a:close/>
              </a:path>
            </a:pathLst>
          </a:custGeom>
          <a:solidFill>
            <a:srgbClr val="1AA3A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rcRect t="2978"/>
          <a:stretch>
            <a:fillRect/>
          </a:stretch>
        </p:blipFill>
        <p:spPr>
          <a:xfrm>
            <a:off x="4352290" y="548005"/>
            <a:ext cx="4152900" cy="20891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390775" y="859155"/>
            <a:ext cx="1541145" cy="397510"/>
            <a:chOff x="3280" y="1339"/>
            <a:chExt cx="2427" cy="626"/>
          </a:xfrm>
        </p:grpSpPr>
        <p:sp>
          <p:nvSpPr>
            <p:cNvPr id="2" name="文本框 1"/>
            <p:cNvSpPr txBox="1"/>
            <p:nvPr/>
          </p:nvSpPr>
          <p:spPr>
            <a:xfrm>
              <a:off x="3280" y="1339"/>
              <a:ext cx="17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dirty="0">
                  <a:sym typeface="+mn-ea"/>
                </a:rPr>
                <a:t>可扩展性</a:t>
              </a:r>
              <a:endParaRPr lang="zh-CN" altLang="en-US"/>
            </a:p>
          </p:txBody>
        </p:sp>
        <p:pic>
          <p:nvPicPr>
            <p:cNvPr id="3" name="图片 2" descr="上升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7824" t="13398" r="9741"/>
            <a:stretch>
              <a:fillRect/>
            </a:stretch>
          </p:blipFill>
          <p:spPr>
            <a:xfrm>
              <a:off x="5009" y="1339"/>
              <a:ext cx="699" cy="62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2167890" y="1804670"/>
            <a:ext cx="1541780" cy="398145"/>
            <a:chOff x="3280" y="1339"/>
            <a:chExt cx="2428" cy="627"/>
          </a:xfrm>
        </p:grpSpPr>
        <p:sp>
          <p:nvSpPr>
            <p:cNvPr id="10" name="文本框 9"/>
            <p:cNvSpPr txBox="1"/>
            <p:nvPr/>
          </p:nvSpPr>
          <p:spPr>
            <a:xfrm>
              <a:off x="3280" y="1339"/>
              <a:ext cx="17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dirty="0">
                  <a:sym typeface="+mn-ea"/>
                </a:rPr>
                <a:t>可复用性</a:t>
              </a:r>
              <a:endParaRPr lang="zh-CN" altLang="en-US"/>
            </a:p>
          </p:txBody>
        </p:sp>
        <p:pic>
          <p:nvPicPr>
            <p:cNvPr id="13" name="图片 12" descr="上升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7824" t="13398" r="9741"/>
            <a:stretch>
              <a:fillRect/>
            </a:stretch>
          </p:blipFill>
          <p:spPr>
            <a:xfrm>
              <a:off x="5009" y="1339"/>
              <a:ext cx="699" cy="627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054975" y="704215"/>
            <a:ext cx="1541780" cy="398145"/>
            <a:chOff x="3280" y="1339"/>
            <a:chExt cx="2428" cy="627"/>
          </a:xfrm>
        </p:grpSpPr>
        <p:sp>
          <p:nvSpPr>
            <p:cNvPr id="15" name="文本框 14"/>
            <p:cNvSpPr txBox="1"/>
            <p:nvPr/>
          </p:nvSpPr>
          <p:spPr>
            <a:xfrm>
              <a:off x="3280" y="1339"/>
              <a:ext cx="17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dirty="0">
                  <a:sym typeface="+mn-ea"/>
                </a:rPr>
                <a:t>可维护性</a:t>
              </a:r>
              <a:endParaRPr lang="zh-CN" altLang="en-US"/>
            </a:p>
          </p:txBody>
        </p:sp>
        <p:pic>
          <p:nvPicPr>
            <p:cNvPr id="16" name="图片 15" descr="上升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7824" t="13398" r="9741"/>
            <a:stretch>
              <a:fillRect/>
            </a:stretch>
          </p:blipFill>
          <p:spPr>
            <a:xfrm>
              <a:off x="5009" y="1339"/>
              <a:ext cx="699" cy="62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8462645" y="1691640"/>
            <a:ext cx="1312545" cy="398145"/>
            <a:chOff x="3641" y="1339"/>
            <a:chExt cx="2067" cy="627"/>
          </a:xfrm>
        </p:grpSpPr>
        <p:sp>
          <p:nvSpPr>
            <p:cNvPr id="19" name="文本框 18"/>
            <p:cNvSpPr txBox="1"/>
            <p:nvPr/>
          </p:nvSpPr>
          <p:spPr>
            <a:xfrm>
              <a:off x="3641" y="1339"/>
              <a:ext cx="13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dirty="0">
                  <a:sym typeface="+mn-ea"/>
                </a:rPr>
                <a:t>灵活性</a:t>
              </a:r>
              <a:endParaRPr lang="zh-CN" altLang="en-US"/>
            </a:p>
          </p:txBody>
        </p:sp>
        <p:pic>
          <p:nvPicPr>
            <p:cNvPr id="21" name="图片 20" descr="上升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7824" t="13398" r="9741"/>
            <a:stretch>
              <a:fillRect/>
            </a:stretch>
          </p:blipFill>
          <p:spPr>
            <a:xfrm>
              <a:off x="5009" y="1339"/>
              <a:ext cx="699" cy="6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4400" dirty="0"/>
              <a:t>SpringMVC的实现</a:t>
            </a:r>
            <a:endParaRPr lang="zh-CN" altLang="en-US" sz="4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2371725" y="3780155"/>
            <a:ext cx="1224280" cy="156845"/>
            <a:chOff x="4392" y="5953"/>
            <a:chExt cx="1928" cy="247"/>
          </a:xfrm>
        </p:grpSpPr>
        <p:sp>
          <p:nvSpPr>
            <p:cNvPr id="6" name="矩形 5"/>
            <p:cNvSpPr/>
            <p:nvPr/>
          </p:nvSpPr>
          <p:spPr>
            <a:xfrm>
              <a:off x="4392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 6"/>
            <p:cNvSpPr/>
            <p:nvPr/>
          </p:nvSpPr>
          <p:spPr>
            <a:xfrm rot="19440000">
              <a:off x="5978" y="5953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626475" y="3836670"/>
            <a:ext cx="1221740" cy="156845"/>
            <a:chOff x="12766" y="6042"/>
            <a:chExt cx="1924" cy="247"/>
          </a:xfrm>
        </p:grpSpPr>
        <p:sp>
          <p:nvSpPr>
            <p:cNvPr id="9" name="矩形 8"/>
            <p:cNvSpPr/>
            <p:nvPr/>
          </p:nvSpPr>
          <p:spPr>
            <a:xfrm>
              <a:off x="13028" y="6042"/>
              <a:ext cx="1663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 rot="19440000">
              <a:off x="12766" y="6127"/>
              <a:ext cx="342" cy="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4"/>
  <p:tag name="KSO_WM_UNIT_ID" val="diagram20187490_2*n_h_i*1_1_4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2"/>
  <p:tag name="KSO_WM_UNIT_ID" val="diagram20187490_2*n_h_h_i*1_2_1_2"/>
  <p:tag name="KSO_WM_TEMPLATE_CATEGORY" val="diagram"/>
  <p:tag name="KSO_WM_TEMPLATE_INDEX" val="20187490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1"/>
  <p:tag name="KSO_WM_UNIT_ID" val="diagram20187490_2*n_h_i*1_1_1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2"/>
  <p:tag name="KSO_WM_UNIT_ID" val="diagram20187490_2*n_h_i*1_1_2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a"/>
  <p:tag name="KSO_WM_UNIT_INDEX" val="1_1_1"/>
  <p:tag name="KSO_WM_UNIT_ID" val="diagram20187490_2*n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2"/>
  <p:tag name="KSO_WM_UNIT_ID" val="diagram20187490_5*n_h_h_i*1_2_5_2"/>
  <p:tag name="KSO_WM_TEMPLATE_CATEGORY" val="diagram"/>
  <p:tag name="KSO_WM_TEMPLATE_INDEX" val="20187490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4"/>
  <p:tag name="KSO_WM_UNIT_ID" val="diagram20187490_2*n_h_i*1_1_4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16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i"/>
  <p:tag name="KSO_WM_UNIT_INDEX" val="1_1"/>
  <p:tag name="KSO_WM_UNIT_ID" val="diagram20187490_2*n_i*1_1"/>
  <p:tag name="KSO_WM_UNIT_LAYERLEVEL" val="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17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2_1"/>
  <p:tag name="KSO_WM_UNIT_ID" val="diagram20187490_2*n_h_h_i*1_2_2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18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2_2"/>
  <p:tag name="KSO_WM_UNIT_ID" val="diagram20187490_2*n_h_h_i*1_2_2_2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2_1"/>
  <p:tag name="KSO_WM_UNIT_ID" val="diagram20187490_2*n_h_h_a*1_2_2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6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i"/>
  <p:tag name="KSO_WM_UNIT_INDEX" val="1_1"/>
  <p:tag name="KSO_WM_UNIT_ID" val="diagram20187490_2*n_i*1_1"/>
  <p:tag name="KSO_WM_UNIT_LAYERLEVEL" val="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20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1_1"/>
  <p:tag name="KSO_WM_UNIT_ID" val="diagram20187490_2*n_h_h_i*1_2_1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21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3_1"/>
  <p:tag name="KSO_WM_UNIT_ID" val="diagram20187490_2*n_h_h_a*1_2_3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7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3_1"/>
  <p:tag name="KSO_WM_UNIT_ID" val="diagram20187490_2*n_h_h_i*1_2_3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1_1"/>
  <p:tag name="KSO_WM_UNIT_ID" val="diagram20187490_2*n_h_h_a*1_2_1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2"/>
  <p:tag name="KSO_WM_UNIT_ID" val="diagram20187490_2*n_h_h_i*1_2_1_2"/>
  <p:tag name="KSO_WM_TEMPLATE_CATEGORY" val="diagram"/>
  <p:tag name="KSO_WM_TEMPLATE_INDEX" val="20187490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1"/>
  <p:tag name="KSO_WM_UNIT_ID" val="diagram20187490_2*n_h_i*1_1_1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i"/>
  <p:tag name="KSO_WM_UNIT_INDEX" val="1_1_2"/>
  <p:tag name="KSO_WM_UNIT_ID" val="diagram20187490_2*n_h_i*1_1_2"/>
  <p:tag name="KSO_WM_UNIT_LAYERLEVEL" val="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a"/>
  <p:tag name="KSO_WM_UNIT_INDEX" val="1_1_1"/>
  <p:tag name="KSO_WM_UNIT_ID" val="diagram20187490_2*n_h_a*1_1_1"/>
  <p:tag name="KSO_WM_UNIT_LAYERLEVEL" val="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2"/>
  <p:tag name="KSO_WM_UNIT_ID" val="diagram20187490_5*n_h_h_i*1_2_5_2"/>
  <p:tag name="KSO_WM_TEMPLATE_CATEGORY" val="diagram"/>
  <p:tag name="KSO_WM_TEMPLATE_INDEX" val="20187490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TEMPLATE_CATEGORY" val="diagram"/>
  <p:tag name="KSO_WM_TEMPLATE_INDEX" val="160264"/>
  <p:tag name="KSO_WM_UNIT_TYPE" val="n_h_a"/>
  <p:tag name="KSO_WM_UNIT_INDEX" val="1_1_1"/>
  <p:tag name="KSO_WM_UNIT_ID" val="diagram160264_2*n_h_a*1_1_1"/>
  <p:tag name="KSO_WM_UNIT_LAYERLEVEL" val="1_1_1"/>
  <p:tag name="KSO_WM_UNIT_VALUE" val="8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  <p:tag name="KSO_WM_DIAGRAM_GROUP_CODE" val="n1-1"/>
  <p:tag name="KSO_WM_UNIT_TEXT_FILL_FORE_SCHEMECOLOR_INDEX" val="5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2_1"/>
  <p:tag name="KSO_WM_UNIT_ID" val="diagram20187490_2*n_h_h_i*1_2_2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30.xml><?xml version="1.0" encoding="utf-8"?>
<p:tagLst xmlns:p="http://schemas.openxmlformats.org/presentationml/2006/main">
  <p:tag name="KSO_WM_TEMPLATE_CATEGORY" val="diagram"/>
  <p:tag name="KSO_WM_TEMPLATE_INDEX" val="160264"/>
  <p:tag name="KSO_WM_UNIT_TYPE" val="n_h_h_i"/>
  <p:tag name="KSO_WM_UNIT_INDEX" val="1_2_1_1"/>
  <p:tag name="KSO_WM_UNIT_ID" val="diagram160264_2*n_h_h_i*1_2_1_1"/>
  <p:tag name="KSO_WM_UNIT_LAYERLEVEL" val="1_1_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160264"/>
  <p:tag name="KSO_WM_UNIT_TYPE" val="n_h_h_i"/>
  <p:tag name="KSO_WM_UNIT_INDEX" val="1_2_2_1"/>
  <p:tag name="KSO_WM_UNIT_ID" val="diagram160264_2*n_h_h_i*1_2_2_1"/>
  <p:tag name="KSO_WM_UNIT_LAYERLEVEL" val="1_1_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160264"/>
  <p:tag name="KSO_WM_UNIT_TYPE" val="n_h_h_i"/>
  <p:tag name="KSO_WM_UNIT_INDEX" val="1_2_3_1"/>
  <p:tag name="KSO_WM_UNIT_ID" val="diagram160264_2*n_h_h_i*1_2_3_1"/>
  <p:tag name="KSO_WM_UNIT_LAYERLEVEL" val="1_1_1_1"/>
  <p:tag name="KSO_WM_BEAUTIFY_FLAG" val="#wm#"/>
  <p:tag name="KSO_WM_TAG_VERSION" val="1.0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160264"/>
  <p:tag name="KSO_WM_UNIT_TYPE" val="n_h_h_f"/>
  <p:tag name="KSO_WM_UNIT_INDEX" val="1_2_2_1"/>
  <p:tag name="KSO_WM_UNIT_ID" val="diagram160264_2*n_h_h_f*1_2_2_1"/>
  <p:tag name="KSO_WM_UNIT_LAYERLEVEL" val="1_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8"/>
  <p:tag name="KSO_WM_BEAUTIFY_FLAG" val="#wm#"/>
  <p:tag name="KSO_WM_TAG_VERSION" val="1.0"/>
  <p:tag name="KSO_WM_DIAGRAM_GROUP_CODE" val="n1-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160264"/>
  <p:tag name="KSO_WM_UNIT_TYPE" val="n_h_h_f"/>
  <p:tag name="KSO_WM_UNIT_INDEX" val="1_2_1_1"/>
  <p:tag name="KSO_WM_UNIT_ID" val="diagram160264_2*n_h_h_f*1_2_1_1"/>
  <p:tag name="KSO_WM_UNIT_LAYERLEVEL" val="1_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8"/>
  <p:tag name="KSO_WM_BEAUTIFY_FLAG" val="#wm#"/>
  <p:tag name="KSO_WM_TAG_VERSION" val="1.0"/>
  <p:tag name="KSO_WM_DIAGRAM_GROUP_CODE" val="n1-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160264"/>
  <p:tag name="KSO_WM_UNIT_TYPE" val="n_h_h_f"/>
  <p:tag name="KSO_WM_UNIT_INDEX" val="1_2_3_1"/>
  <p:tag name="KSO_WM_UNIT_ID" val="diagram160264_2*n_h_h_f*1_2_3_1"/>
  <p:tag name="KSO_WM_UNIT_LAYERLEVEL" val="1_1_1_1"/>
  <p:tag name="KSO_WM_UNIT_VALUE" val="27"/>
  <p:tag name="KSO_WM_UNIT_HIGHLIGHT" val="0"/>
  <p:tag name="KSO_WM_UNIT_COMPATIBLE" val="0"/>
  <p:tag name="KSO_WM_UNIT_CLEAR" val="0"/>
  <p:tag name="KSO_WM_UNIT_PRESET_TEXT_INDEX" val="4"/>
  <p:tag name="KSO_WM_UNIT_PRESET_TEXT_LEN" val="38"/>
  <p:tag name="KSO_WM_BEAUTIFY_FLAG" val="#wm#"/>
  <p:tag name="KSO_WM_TAG_VERSION" val="1.0"/>
  <p:tag name="KSO_WM_DIAGRAM_GROUP_CODE" val="n1-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2_2"/>
  <p:tag name="KSO_WM_UNIT_ID" val="diagram20187490_2*n_h_h_i*1_2_2_2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2_1"/>
  <p:tag name="KSO_WM_UNIT_ID" val="diagram20187490_2*n_h_h_a*1_2_2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6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1_1"/>
  <p:tag name="KSO_WM_UNIT_ID" val="diagram20187490_2*n_h_h_i*1_2_1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3_1"/>
  <p:tag name="KSO_WM_UNIT_ID" val="diagram20187490_2*n_h_h_a*1_2_3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7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i"/>
  <p:tag name="KSO_WM_UNIT_INDEX" val="1_2_3_1"/>
  <p:tag name="KSO_WM_UNIT_ID" val="diagram20187490_2*n_h_h_i*1_2_3_1"/>
  <p:tag name="KSO_WM_UNIT_LAYERLEVEL" val="1_1_1_1"/>
  <p:tag name="KSO_WM_BEAUTIFY_FLAG" val="#wm#"/>
  <p:tag name="KSO_WM_UNIT_HIGHLIGHT" val="0"/>
  <p:tag name="KSO_WM_UNIT_COMPATIBLE" val="0"/>
  <p:tag name="KSO_WM_DIAGRAM_GROUP_CODE" val="n1-1"/>
  <p:tag name="KSO_WM_UNIT_DIAGRAM_ISNUMVISUAL" val="0"/>
  <p:tag name="KSO_WM_UNIT_DIAGRAM_ISREFERUNIT" val="0"/>
  <p:tag name="KSO_WM_UNIT_LINE_FORE_SCHEMECOLOR_INDEX" val="10"/>
  <p:tag name="KSO_WM_UNIT_LINE_FILL_TYPE" val="2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20187490"/>
  <p:tag name="KSO_WM_UNIT_TYPE" val="n_h_h_a"/>
  <p:tag name="KSO_WM_UNIT_INDEX" val="1_2_1_1"/>
  <p:tag name="KSO_WM_UNIT_ID" val="diagram20187490_2*n_h_h_a*1_2_1_1"/>
  <p:tag name="KSO_WM_UNIT_LAYERLEVEL" val="1_1_1_1"/>
  <p:tag name="KSO_WM_UNIT_VALUE" val="6"/>
  <p:tag name="KSO_WM_UNIT_HIGHLIGHT" val="0"/>
  <p:tag name="KSO_WM_UNIT_COMPATIBLE" val="0"/>
  <p:tag name="KSO_WM_BEAUTIFY_FLAG" val="#wm#"/>
  <p:tag name="KSO_WM_UNIT_PRESET_TEXT" val="单击此处添加标题"/>
  <p:tag name="KSO_WM_UNIT_ISCONTENTSTITLE" val="0"/>
  <p:tag name="KSO_WM_DIAGRAM_GROUP_CODE" val="n1-1"/>
  <p:tag name="KSO_WM_UNIT_DIAGRAM_ISNUMVISUAL" val="0"/>
  <p:tag name="KSO_WM_UNIT_DIAGRAM_ISREFERUNIT" val="0"/>
  <p:tag name="KSO_WM_UNIT_NOCLEAR" val="0"/>
  <p:tag name="KSO_WM_UNIT_TEXT_FILL_FORE_SCHEMECOLOR_INDEX" val="5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WPS 演示</Application>
  <PresentationFormat>宽屏</PresentationFormat>
  <Paragraphs>90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 Light</vt:lpstr>
      <vt:lpstr>Calibri</vt:lpstr>
      <vt:lpstr>Arial Unicode MS</vt:lpstr>
      <vt:lpstr>第一PPT，www.1ppt.com</vt:lpstr>
      <vt:lpstr>PowerPoint 演示文稿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云海</dc:title>
  <dc:creator>第一PPT</dc:creator>
  <cp:keywords>www.1ppt.com</cp:keywords>
  <dc:description>www.1ppt.com</dc:description>
  <cp:lastModifiedBy>→Ca_CO3→</cp:lastModifiedBy>
  <cp:revision>563</cp:revision>
  <dcterms:created xsi:type="dcterms:W3CDTF">2017-01-18T01:49:00Z</dcterms:created>
  <dcterms:modified xsi:type="dcterms:W3CDTF">2019-09-19T11:57:59Z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